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embeddedFontLst>
    <p:embeddedFont>
      <p:font typeface="Inter" panose="020B0604020202020204" charset="0"/>
      <p:regular r:id="rId62"/>
      <p:bold r:id="rId63"/>
    </p:embeddedFont>
    <p:embeddedFont>
      <p:font typeface="Lato" panose="020F0502020204030203" pitchFamily="34"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hFR094vcjobmH4XJA0w945mkyA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DB49AF-A3B3-43B0-B0DA-C3EB3B1499DE}">
  <a:tblStyle styleId="{F6DB49AF-A3B3-43B0-B0DA-C3EB3B1499D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38" autoAdjust="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engoodet.live/product_details/12070290.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engoodet.live/product_details/12070283.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logs.egu.eu/geolog/2020/07/30/marie-tharp-an-inspiration-for-the-past-present-and-futur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logs.egu.eu/geolog/2020/07/30/marie-tharp-an-inspiration-for-the-past-present-and-futur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doi.org/10.1016/j.tecto.2018.03.016" TargetMode="External"/><Relationship Id="rId4" Type="http://schemas.openxmlformats.org/officeDocument/2006/relationships/hyperlink" Target="https://creativecommons.org/licenses/by-sa/4.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doi.org/10.1016/j.gr.2020.05.011" TargetMode="External"/><Relationship Id="rId5" Type="http://schemas.openxmlformats.org/officeDocument/2006/relationships/hyperlink" Target="https://creativecommons.org/licenses/by-sa/4.0/" TargetMode="External"/><Relationship Id="rId4" Type="http://schemas.openxmlformats.org/officeDocument/2006/relationships/hyperlink" Target="https://orcid.org/0000-0003-2787-0906"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lintconrad.no/"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doi.org/10.1038/nature12203" TargetMode="External"/><Relationship Id="rId4" Type="http://schemas.openxmlformats.org/officeDocument/2006/relationships/hyperlink" Target="https://creativecommons.org/licenses/by-sa/4.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dx.doi.org/10.26464/epp2021014"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ebsites.pmc.ucsc.edu/~glatz/geodynamo.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diposit.ub.edu/dspace/bitstream/2445/32163/1/MT08%20-%20Paleomagnetism%20_ed2.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youtube.com/watch?v=f6bWbDl2ItM&amp;ab_channel=FacultyofSciences%2CEngineering%26Technology"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last point is not trivial. The ground is so solid and mountains so immovable and oceans so impassable.</a:t>
            </a:r>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CDT offer that landbridges, static earth, don’t?</a:t>
            </a:r>
            <a:endParaRPr/>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Kristie McMahon A Global Puzzle - Online Store (pengoodet.live)</a:t>
            </a:r>
            <a:endParaRPr/>
          </a:p>
        </p:txBody>
      </p:sp>
      <p:sp>
        <p:nvSpPr>
          <p:cNvPr id="211" name="Google Shape;21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20 Perceptive Pangaea Activities Teaching Expertise - Online Store (pengoodet.live)</a:t>
            </a:r>
            <a:endParaRPr/>
          </a:p>
        </p:txBody>
      </p:sp>
      <p:sp>
        <p:nvSpPr>
          <p:cNvPr id="217" name="Google Shape;21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Mechanism</a:t>
            </a:r>
            <a:endParaRPr/>
          </a:p>
        </p:txBody>
      </p:sp>
      <p:sp>
        <p:nvSpPr>
          <p:cNvPr id="223" name="Google Shape;2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APW is earth relative.</a:t>
            </a:r>
            <a:endParaRPr/>
          </a:p>
          <a:p>
            <a:pPr marL="0" lvl="0" indent="0" algn="l" rtl="0">
              <a:spcBef>
                <a:spcPts val="0"/>
              </a:spcBef>
              <a:spcAft>
                <a:spcPts val="0"/>
              </a:spcAft>
              <a:buNone/>
            </a:pPr>
            <a:r>
              <a:rPr lang="en-US"/>
              <a:t>TPW corrected for earths situation in the cosmos</a:t>
            </a:r>
            <a:endParaRPr/>
          </a:p>
        </p:txBody>
      </p:sp>
      <p:sp>
        <p:nvSpPr>
          <p:cNvPr id="230" name="Google Shape;23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sng" strike="noStrike">
                <a:solidFill>
                  <a:srgbClr val="69A020"/>
                </a:solidFill>
                <a:latin typeface="Arial"/>
                <a:ea typeface="Arial"/>
                <a:cs typeface="Arial"/>
                <a:sym typeface="Arial"/>
                <a:hlinkClick r:id="rId3">
                  <a:extLst>
                    <a:ext uri="{A12FA001-AC4F-418D-AE19-62706E023703}">
                      <ahyp:hlinkClr xmlns:ahyp="http://schemas.microsoft.com/office/drawing/2018/hyperlinkcolor" val="tx"/>
                    </a:ext>
                  </a:extLst>
                </a:hlinkClick>
              </a:rPr>
              <a:t>GeoLog | Marie Tharp: an inspiration for the past, present and future! (egu.eu)</a:t>
            </a:r>
            <a:endParaRPr sz="1800" b="0" i="0" u="sng" strike="noStrike">
              <a:solidFill>
                <a:srgbClr val="69A020"/>
              </a:solidFill>
              <a:latin typeface="Arial"/>
              <a:ea typeface="Arial"/>
              <a:cs typeface="Arial"/>
              <a:sym typeface="Arial"/>
            </a:endParaRPr>
          </a:p>
          <a:p>
            <a:pPr marL="0" lvl="0" indent="0" algn="l" rtl="0">
              <a:spcBef>
                <a:spcPts val="0"/>
              </a:spcBef>
              <a:spcAft>
                <a:spcPts val="0"/>
              </a:spcAft>
              <a:buNone/>
            </a:pPr>
            <a:r>
              <a:rPr lang="en-US" sz="1800" b="0" i="0" u="sng" strike="noStrike">
                <a:solidFill>
                  <a:srgbClr val="69A020"/>
                </a:solidFill>
                <a:latin typeface="Arial"/>
                <a:ea typeface="Arial"/>
                <a:cs typeface="Arial"/>
                <a:sym typeface="Arial"/>
              </a:rPr>
              <a:t>1952! Many years after her initial discovery.</a:t>
            </a:r>
            <a:endParaRPr/>
          </a:p>
        </p:txBody>
      </p:sp>
      <p:sp>
        <p:nvSpPr>
          <p:cNvPr id="238" name="Google Shape;23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sng" strike="noStrike">
                <a:solidFill>
                  <a:srgbClr val="69A020"/>
                </a:solidFill>
                <a:latin typeface="Arial"/>
                <a:ea typeface="Arial"/>
                <a:cs typeface="Arial"/>
                <a:sym typeface="Arial"/>
                <a:hlinkClick r:id="rId3">
                  <a:extLst>
                    <a:ext uri="{A12FA001-AC4F-418D-AE19-62706E023703}">
                      <ahyp:hlinkClr xmlns:ahyp="http://schemas.microsoft.com/office/drawing/2018/hyperlinkcolor" val="tx"/>
                    </a:ext>
                  </a:extLst>
                </a:hlinkClick>
              </a:rPr>
              <a:t>GeoLog | Marie Tharp: an inspiration for the past, present and future! (egu.eu)</a:t>
            </a:r>
            <a:endParaRPr/>
          </a:p>
        </p:txBody>
      </p:sp>
      <p:sp>
        <p:nvSpPr>
          <p:cNvPr id="244" name="Google Shape;24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Lead to the Development of the Wilson Cycle</a:t>
            </a:r>
            <a:endParaRPr/>
          </a:p>
        </p:txBody>
      </p:sp>
      <p:sp>
        <p:nvSpPr>
          <p:cNvPr id="251" name="Google Shape;25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4A4A4A"/>
                </a:solidFill>
                <a:latin typeface="Arial"/>
                <a:ea typeface="Arial"/>
                <a:cs typeface="Arial"/>
                <a:sym typeface="Arial"/>
              </a:rPr>
              <a:t>A schematic highlighting the ocean-plate formation, cooling and destruction as part of the planet’s global mantle convection driven by the temperature gradient between its hot deep interior and the cold surface environment. Ocean-Plate Tectonics is the concept that describes not only the horizontal surface motion of the oceanic plate (grey arrow), but also highlights the pull from its subducted portion as the main driver (green arrow), distinguishes the oceanic plate (dark brown) from its continental counterpart, acknowledges the plate–mantle coupling that induces characteristic regional mantle-flow patterns (black flow lines), and describes the dynamics of the oceanic plate as part of the larger framework of global mantle convection that transports heat out of the interior (light-red arrow) due to the heat gradient between the planetary interior and outer space.</a:t>
            </a:r>
            <a:endParaRPr b="0" i="0">
              <a:solidFill>
                <a:srgbClr val="4A4A4A"/>
              </a:solidFill>
              <a:latin typeface="Open Sans"/>
              <a:ea typeface="Open Sans"/>
              <a:cs typeface="Open Sans"/>
              <a:sym typeface="Open Sans"/>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Creator: </a:t>
            </a:r>
            <a:r>
              <a:rPr lang="en-US" b="0" i="0"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Fabio Crameri</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This version: 22.09.2022</a:t>
            </a:r>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License: </a:t>
            </a:r>
            <a:r>
              <a:rPr lang="en-US" b="0" i="0" u="sng">
                <a:solidFill>
                  <a:srgbClr val="46555B"/>
                </a:solidFill>
                <a:latin typeface="Arial"/>
                <a:ea typeface="Arial"/>
                <a:cs typeface="Arial"/>
                <a:sym typeface="Arial"/>
                <a:hlinkClick r:id="rId4">
                  <a:extLst>
                    <a:ext uri="{A12FA001-AC4F-418D-AE19-62706E023703}">
                      <ahyp:hlinkClr xmlns:ahyp="http://schemas.microsoft.com/office/drawing/2018/hyperlinkcolor" val="tx"/>
                    </a:ext>
                  </a:extLst>
                </a:hlinkClick>
              </a:rPr>
              <a:t>Attribution-ShareAlike 4.0 International (CC BY-SA 4.0)</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Specific citation: </a:t>
            </a:r>
            <a:r>
              <a:rPr lang="en-US" b="0" i="1">
                <a:solidFill>
                  <a:srgbClr val="4A4A4A"/>
                </a:solidFill>
                <a:latin typeface="Arial"/>
                <a:ea typeface="Arial"/>
                <a:cs typeface="Arial"/>
                <a:sym typeface="Arial"/>
              </a:rPr>
              <a:t>This graphic by Fabio Crameri from Crameri et al. (2019) is available via the open-access s-Ink.org repository.</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Related reference: Crameri, F., C.P. Conrad, L. Montési, and C.R. Lithgow-Bertelloni (2019), The dynamic life of an oceanic plate, Tectonophysics, 760, 107-135, </a:t>
            </a:r>
            <a:r>
              <a:rPr lang="en-US" b="0" i="0" u="sng">
                <a:solidFill>
                  <a:srgbClr val="46555B"/>
                </a:solidFill>
                <a:latin typeface="Arial"/>
                <a:ea typeface="Arial"/>
                <a:cs typeface="Arial"/>
                <a:sym typeface="Arial"/>
                <a:hlinkClick r:id="rId5">
                  <a:extLst>
                    <a:ext uri="{A12FA001-AC4F-418D-AE19-62706E023703}">
                      <ahyp:hlinkClr xmlns:ahyp="http://schemas.microsoft.com/office/drawing/2018/hyperlinkcolor" val="tx"/>
                    </a:ext>
                  </a:extLst>
                </a:hlinkClick>
              </a:rPr>
              <a:t>doi:10.1016/j.tecto.2018.03.016</a:t>
            </a:r>
            <a:endParaRPr b="0" i="0">
              <a:solidFill>
                <a:srgbClr val="4A4A4A"/>
              </a:solidFill>
              <a:latin typeface="Arial"/>
              <a:ea typeface="Arial"/>
              <a:cs typeface="Arial"/>
              <a:sym typeface="Arial"/>
            </a:endParaRPr>
          </a:p>
          <a:p>
            <a:pPr marL="0" lvl="0" indent="0" algn="l" rtl="0">
              <a:spcBef>
                <a:spcPts val="0"/>
              </a:spcBef>
              <a:spcAft>
                <a:spcPts val="0"/>
              </a:spcAft>
              <a:buNone/>
            </a:pPr>
            <a:endParaRPr/>
          </a:p>
        </p:txBody>
      </p:sp>
      <p:sp>
        <p:nvSpPr>
          <p:cNvPr id="259" name="Google Shape;25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4A4A4A"/>
                </a:solidFill>
                <a:latin typeface="Arial"/>
                <a:ea typeface="Arial"/>
                <a:cs typeface="Arial"/>
                <a:sym typeface="Arial"/>
              </a:rPr>
              <a:t>Opening of the North East Atlantic Ocean and dynamic support from the Iceland mantle plume.</a:t>
            </a:r>
            <a:r>
              <a:rPr lang="en-US" b="0" i="0">
                <a:solidFill>
                  <a:srgbClr val="4A4A4A"/>
                </a:solidFill>
                <a:latin typeface="Open Sans"/>
                <a:ea typeface="Open Sans"/>
                <a:cs typeface="Open Sans"/>
                <a:sym typeface="Open Sans"/>
              </a:rPr>
              <a:t> </a:t>
            </a:r>
            <a:r>
              <a:rPr lang="en-US" b="1" i="0">
                <a:solidFill>
                  <a:srgbClr val="4A4A4A"/>
                </a:solidFill>
                <a:latin typeface="Arial"/>
                <a:ea typeface="Arial"/>
                <a:cs typeface="Arial"/>
                <a:sym typeface="Arial"/>
              </a:rPr>
              <a:t>The Scientific colour maps </a:t>
            </a:r>
            <a:r>
              <a:rPr lang="en-US" b="1" i="0"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a:t>
            </a:r>
            <a:r>
              <a:rPr lang="en-US" b="1" i="1"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oleron’ and lajolla</a:t>
            </a:r>
            <a:r>
              <a:rPr lang="en-US" b="1" i="0"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a:t>
            </a:r>
            <a:r>
              <a:rPr lang="en-US" b="1" i="0">
                <a:solidFill>
                  <a:srgbClr val="4A4A4A"/>
                </a:solidFill>
                <a:latin typeface="Arial"/>
                <a:ea typeface="Arial"/>
                <a:cs typeface="Arial"/>
                <a:sym typeface="Arial"/>
              </a:rPr>
              <a:t> is used to represent data accurately and to all readers.</a:t>
            </a:r>
            <a:endParaRPr b="0" i="0">
              <a:solidFill>
                <a:srgbClr val="4A4A4A"/>
              </a:solidFill>
              <a:latin typeface="Open Sans"/>
              <a:ea typeface="Open Sans"/>
              <a:cs typeface="Open Sans"/>
              <a:sym typeface="Open Sans"/>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Creator: </a:t>
            </a:r>
            <a:r>
              <a:rPr lang="en-US" b="0" i="0" u="sng">
                <a:solidFill>
                  <a:srgbClr val="46555B"/>
                </a:solidFill>
                <a:latin typeface="Arial"/>
                <a:ea typeface="Arial"/>
                <a:cs typeface="Arial"/>
                <a:sym typeface="Arial"/>
                <a:hlinkClick r:id="rId4">
                  <a:extLst>
                    <a:ext uri="{A12FA001-AC4F-418D-AE19-62706E023703}">
                      <ahyp:hlinkClr xmlns:ahyp="http://schemas.microsoft.com/office/drawing/2018/hyperlinkcolor" val="tx"/>
                    </a:ext>
                  </a:extLst>
                </a:hlinkClick>
              </a:rPr>
              <a:t>Eivind O. Straume</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This version: 03.09.2021</a:t>
            </a:r>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License: </a:t>
            </a:r>
            <a:r>
              <a:rPr lang="en-US" b="0" i="0" u="sng">
                <a:solidFill>
                  <a:srgbClr val="46555B"/>
                </a:solidFill>
                <a:latin typeface="Arial"/>
                <a:ea typeface="Arial"/>
                <a:cs typeface="Arial"/>
                <a:sym typeface="Arial"/>
                <a:hlinkClick r:id="rId5">
                  <a:extLst>
                    <a:ext uri="{A12FA001-AC4F-418D-AE19-62706E023703}">
                      <ahyp:hlinkClr xmlns:ahyp="http://schemas.microsoft.com/office/drawing/2018/hyperlinkcolor" val="tx"/>
                    </a:ext>
                  </a:extLst>
                </a:hlinkClick>
              </a:rPr>
              <a:t>Attribution-ShareAlike 4.0 International (CC BY-SA 4.0)</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Specific citation: </a:t>
            </a:r>
            <a:r>
              <a:rPr lang="en-US" b="0" i="1">
                <a:solidFill>
                  <a:srgbClr val="4A4A4A"/>
                </a:solidFill>
                <a:latin typeface="Arial"/>
                <a:ea typeface="Arial"/>
                <a:cs typeface="Arial"/>
                <a:sym typeface="Arial"/>
              </a:rPr>
              <a:t>This graphic by Eivind O. Straume is available via the open-access s-Ink repository.</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Related reference: E.O. Straume, C. Gaina, S. Medvedev, and K.H. Nisancioglu (2020), Global Cenozoic Paleobathymetry with a focus on the Northern Hemisphere Oceanic Gateways, Gondwana Research, 86, 126-143. </a:t>
            </a:r>
            <a:r>
              <a:rPr lang="en-US" b="0" i="0" u="sng">
                <a:solidFill>
                  <a:srgbClr val="46555B"/>
                </a:solidFill>
                <a:latin typeface="Arial"/>
                <a:ea typeface="Arial"/>
                <a:cs typeface="Arial"/>
                <a:sym typeface="Arial"/>
                <a:hlinkClick r:id="rId6">
                  <a:extLst>
                    <a:ext uri="{A12FA001-AC4F-418D-AE19-62706E023703}">
                      <ahyp:hlinkClr xmlns:ahyp="http://schemas.microsoft.com/office/drawing/2018/hyperlinkcolor" val="tx"/>
                    </a:ext>
                  </a:extLst>
                </a:hlinkClick>
              </a:rPr>
              <a:t>https://doi.org/10.1016/j.gr.2020.05.011</a:t>
            </a:r>
            <a:endParaRPr b="0" i="0">
              <a:solidFill>
                <a:srgbClr val="4A4A4A"/>
              </a:solidFill>
              <a:latin typeface="Arial"/>
              <a:ea typeface="Arial"/>
              <a:cs typeface="Arial"/>
              <a:sym typeface="Arial"/>
            </a:endParaRPr>
          </a:p>
          <a:p>
            <a:pPr marL="0" lvl="0" indent="0" algn="l" rtl="0">
              <a:spcBef>
                <a:spcPts val="0"/>
              </a:spcBef>
              <a:spcAft>
                <a:spcPts val="0"/>
              </a:spcAft>
              <a:buNone/>
            </a:pPr>
            <a:endParaRPr/>
          </a:p>
        </p:txBody>
      </p:sp>
      <p:sp>
        <p:nvSpPr>
          <p:cNvPr id="265" name="Google Shape;26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4A4A4A"/>
                </a:solidFill>
                <a:latin typeface="Arial"/>
                <a:ea typeface="Arial"/>
                <a:cs typeface="Arial"/>
                <a:sym typeface="Arial"/>
              </a:rPr>
              <a:t>Maps of the age of oceanic plates, which varies between 0 and around 200 Ma due to ongoing plate motion and recycling (i.e., </a:t>
            </a:r>
            <a:r>
              <a:rPr lang="en-US" b="1" i="0"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ocean-plate tectonics</a:t>
            </a:r>
            <a:r>
              <a:rPr lang="en-US" b="1" i="0">
                <a:solidFill>
                  <a:srgbClr val="4A4A4A"/>
                </a:solidFill>
                <a:latin typeface="Arial"/>
                <a:ea typeface="Arial"/>
                <a:cs typeface="Arial"/>
                <a:sym typeface="Arial"/>
              </a:rPr>
              <a:t>). Global ocean-plate age data from Müller et al. (1997) visualised on a custom Interrupted Mollweide map projection from Crameri et al. (2020) focussing on the World’s oceans.</a:t>
            </a:r>
            <a:r>
              <a:rPr lang="en-US" b="0" i="0">
                <a:solidFill>
                  <a:srgbClr val="4A4A4A"/>
                </a:solidFill>
                <a:latin typeface="Open Sans"/>
                <a:ea typeface="Open Sans"/>
                <a:cs typeface="Open Sans"/>
                <a:sym typeface="Open Sans"/>
              </a:rPr>
              <a:t> </a:t>
            </a:r>
            <a:r>
              <a:rPr lang="en-US" b="1" i="0">
                <a:solidFill>
                  <a:srgbClr val="4A4A4A"/>
                </a:solidFill>
                <a:latin typeface="Arial"/>
                <a:ea typeface="Arial"/>
                <a:cs typeface="Arial"/>
                <a:sym typeface="Arial"/>
              </a:rPr>
              <a:t>The Scientific colour map ‘</a:t>
            </a:r>
            <a:r>
              <a:rPr lang="en-US" b="1" i="1" u="sng">
                <a:solidFill>
                  <a:srgbClr val="46555B"/>
                </a:solidFill>
                <a:latin typeface="Arial"/>
                <a:ea typeface="Arial"/>
                <a:cs typeface="Arial"/>
                <a:sym typeface="Arial"/>
                <a:hlinkClick r:id="rId4">
                  <a:extLst>
                    <a:ext uri="{A12FA001-AC4F-418D-AE19-62706E023703}">
                      <ahyp:hlinkClr xmlns:ahyp="http://schemas.microsoft.com/office/drawing/2018/hyperlinkcolor" val="tx"/>
                    </a:ext>
                  </a:extLst>
                </a:hlinkClick>
              </a:rPr>
              <a:t>batlow</a:t>
            </a:r>
            <a:r>
              <a:rPr lang="en-US" b="1" i="0">
                <a:solidFill>
                  <a:srgbClr val="4A4A4A"/>
                </a:solidFill>
                <a:latin typeface="Arial"/>
                <a:ea typeface="Arial"/>
                <a:cs typeface="Arial"/>
                <a:sym typeface="Arial"/>
              </a:rPr>
              <a:t>‘ is used to represent data accurately and to all readers.</a:t>
            </a:r>
            <a:endParaRPr b="0" i="0">
              <a:solidFill>
                <a:srgbClr val="4A4A4A"/>
              </a:solidFill>
              <a:latin typeface="Open Sans"/>
              <a:ea typeface="Open Sans"/>
              <a:cs typeface="Open Sans"/>
              <a:sym typeface="Open Sans"/>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Creator: </a:t>
            </a:r>
            <a:r>
              <a:rPr lang="en-US" b="0" i="0" u="sng">
                <a:solidFill>
                  <a:srgbClr val="46555B"/>
                </a:solidFill>
                <a:latin typeface="Arial"/>
                <a:ea typeface="Arial"/>
                <a:cs typeface="Arial"/>
                <a:sym typeface="Arial"/>
                <a:hlinkClick r:id="rId5">
                  <a:extLst>
                    <a:ext uri="{A12FA001-AC4F-418D-AE19-62706E023703}">
                      <ahyp:hlinkClr xmlns:ahyp="http://schemas.microsoft.com/office/drawing/2018/hyperlinkcolor" val="tx"/>
                    </a:ext>
                  </a:extLst>
                </a:hlinkClick>
              </a:rPr>
              <a:t>Fabio Crameri</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This version: 20.08.2021</a:t>
            </a:r>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License: </a:t>
            </a:r>
            <a:r>
              <a:rPr lang="en-US" b="0" i="0" u="sng">
                <a:solidFill>
                  <a:srgbClr val="46555B"/>
                </a:solidFill>
                <a:latin typeface="Arial"/>
                <a:ea typeface="Arial"/>
                <a:cs typeface="Arial"/>
                <a:sym typeface="Arial"/>
                <a:hlinkClick r:id="rId6">
                  <a:extLst>
                    <a:ext uri="{A12FA001-AC4F-418D-AE19-62706E023703}">
                      <ahyp:hlinkClr xmlns:ahyp="http://schemas.microsoft.com/office/drawing/2018/hyperlinkcolor" val="tx"/>
                    </a:ext>
                  </a:extLst>
                </a:hlinkClick>
              </a:rPr>
              <a:t>Attribution-ShareAlike 4.0 International (CC BY-SA 4.0)</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Specific citation: </a:t>
            </a:r>
            <a:r>
              <a:rPr lang="en-US" b="0" i="1">
                <a:solidFill>
                  <a:srgbClr val="4A4A4A"/>
                </a:solidFill>
                <a:latin typeface="Arial"/>
                <a:ea typeface="Arial"/>
                <a:cs typeface="Arial"/>
                <a:sym typeface="Arial"/>
              </a:rPr>
              <a:t>This graphic by Fabio Crameri from Crameri et al. (2022) is available via the open-access s-Ink.org repository.</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Related references:</a:t>
            </a:r>
            <a:br>
              <a:rPr lang="en-US" b="0" i="0">
                <a:solidFill>
                  <a:srgbClr val="4A4A4A"/>
                </a:solidFill>
                <a:latin typeface="Arial"/>
                <a:ea typeface="Arial"/>
                <a:cs typeface="Arial"/>
                <a:sym typeface="Arial"/>
              </a:rPr>
            </a:br>
            <a:r>
              <a:rPr lang="en-US" b="0" i="0">
                <a:solidFill>
                  <a:srgbClr val="4A4A4A"/>
                </a:solidFill>
                <a:latin typeface="Arial"/>
                <a:ea typeface="Arial"/>
                <a:cs typeface="Arial"/>
                <a:sym typeface="Arial"/>
              </a:rPr>
              <a:t>Crameri, F., G.E. Shephard, and E.O. Straume (2022, Pre-print), Effective high-quality science graphics from s-Ink.org, EarthArXiv, </a:t>
            </a:r>
            <a:r>
              <a:rPr lang="en-US" b="0" i="0" u="sng">
                <a:solidFill>
                  <a:srgbClr val="46555B"/>
                </a:solidFill>
                <a:latin typeface="Arial"/>
                <a:ea typeface="Arial"/>
                <a:cs typeface="Arial"/>
                <a:sym typeface="Arial"/>
                <a:hlinkClick r:id="rId7">
                  <a:extLst>
                    <a:ext uri="{A12FA001-AC4F-418D-AE19-62706E023703}">
                      <ahyp:hlinkClr xmlns:ahyp="http://schemas.microsoft.com/office/drawing/2018/hyperlinkcolor" val="tx"/>
                    </a:ext>
                  </a:extLst>
                </a:hlinkClick>
              </a:rPr>
              <a:t>https://doi.org/10.31223/X51P78</a:t>
            </a:r>
            <a:br>
              <a:rPr lang="en-US" b="0" i="0">
                <a:solidFill>
                  <a:srgbClr val="4A4A4A"/>
                </a:solidFill>
                <a:latin typeface="Arial"/>
                <a:ea typeface="Arial"/>
                <a:cs typeface="Arial"/>
                <a:sym typeface="Arial"/>
              </a:rPr>
            </a:br>
            <a:r>
              <a:rPr lang="en-US" b="0" i="0">
                <a:solidFill>
                  <a:srgbClr val="4A4A4A"/>
                </a:solidFill>
                <a:latin typeface="Arial"/>
                <a:ea typeface="Arial"/>
                <a:cs typeface="Arial"/>
                <a:sym typeface="Arial"/>
              </a:rPr>
              <a:t>Müller, R. D., et al. (1997). “Digital isochrons of the world’s ocean floor.” J. Geophys. Res. 102(B2): 3211-3214.</a:t>
            </a:r>
            <a:br>
              <a:rPr lang="en-US" b="0" i="0">
                <a:solidFill>
                  <a:srgbClr val="4A4A4A"/>
                </a:solidFill>
                <a:latin typeface="Arial"/>
                <a:ea typeface="Arial"/>
                <a:cs typeface="Arial"/>
                <a:sym typeface="Arial"/>
              </a:rPr>
            </a:br>
            <a:r>
              <a:rPr lang="en-US" b="0" i="0">
                <a:solidFill>
                  <a:srgbClr val="4A4A4A"/>
                </a:solidFill>
                <a:latin typeface="Arial"/>
                <a:ea typeface="Arial"/>
                <a:cs typeface="Arial"/>
                <a:sym typeface="Arial"/>
              </a:rPr>
              <a:t>Crameri, F., V. Magni, M. Domeier, G.E. Shephard, K. Chotalia, G. Cooper, C. Eakin, A.G. Grima, D. Gürer, A. Király, E. Mulyukova, K. Peters, B. Robert, and M. Thielmann (2020), A transdisciplinary and community-driven database to unravel subduction zone initiation, Nature Communications, 11, 3750. </a:t>
            </a:r>
            <a:r>
              <a:rPr lang="en-US" b="0" i="0" u="sng">
                <a:solidFill>
                  <a:srgbClr val="46555B"/>
                </a:solidFill>
                <a:latin typeface="Arial"/>
                <a:ea typeface="Arial"/>
                <a:cs typeface="Arial"/>
                <a:sym typeface="Arial"/>
                <a:hlinkClick r:id="rId8">
                  <a:extLst>
                    <a:ext uri="{A12FA001-AC4F-418D-AE19-62706E023703}">
                      <ahyp:hlinkClr xmlns:ahyp="http://schemas.microsoft.com/office/drawing/2018/hyperlinkcolor" val="tx"/>
                    </a:ext>
                  </a:extLst>
                </a:hlinkClick>
              </a:rPr>
              <a:t>doi:10.1038/s41467-020-17522-9</a:t>
            </a:r>
            <a:endParaRPr b="0" i="0">
              <a:solidFill>
                <a:srgbClr val="4A4A4A"/>
              </a:solidFill>
              <a:latin typeface="Arial"/>
              <a:ea typeface="Arial"/>
              <a:cs typeface="Arial"/>
              <a:sym typeface="Arial"/>
            </a:endParaRPr>
          </a:p>
          <a:p>
            <a:pPr marL="0" lvl="0" indent="0" algn="l" rtl="0">
              <a:spcBef>
                <a:spcPts val="0"/>
              </a:spcBef>
              <a:spcAft>
                <a:spcPts val="0"/>
              </a:spcAft>
              <a:buNone/>
            </a:pPr>
            <a:endParaRPr/>
          </a:p>
        </p:txBody>
      </p:sp>
      <p:sp>
        <p:nvSpPr>
          <p:cNvPr id="273" name="Google Shape;27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Plate Tectonics is simple: is the name of a scientific theory that Earth's lithosphere comprises a number of tectonic plates, which have been moving since the development o about 3.4 billion years ago. The model builds on the concept of continental drift, an idea developed during the first decades of the 20th century.</a:t>
            </a:r>
            <a:endParaRPr/>
          </a:p>
        </p:txBody>
      </p:sp>
      <p:sp>
        <p:nvSpPr>
          <p:cNvPr id="280" name="Google Shape;2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birth of ocean basins, the death of plates.</a:t>
            </a:r>
            <a:endParaRPr/>
          </a:p>
        </p:txBody>
      </p:sp>
      <p:sp>
        <p:nvSpPr>
          <p:cNvPr id="286" name="Google Shape;28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4A4A4A"/>
                </a:solidFill>
                <a:latin typeface="Arial"/>
                <a:ea typeface="Arial"/>
                <a:cs typeface="Arial"/>
                <a:sym typeface="Arial"/>
              </a:rPr>
              <a:t>A sketch outlining the link between the viscous convection within the Earth’s mantle and tectonic surface plate motions, deforming Earth’s surface across wide areas. Shown are the relative positions and motion of some of Earth’s continental (brown) and oceanic plates (blue) captured by the hypothetical cross-section through the middle of the planet. The dynamic link between surface and mantle motion is highlighted by arrows representing first-order material flow direction. This global-scale mantle flow is believed to also affect the shape, position and mobility of large low shear-velocity provinces (LLSVPs; red) at the base of the mantle (yellow) just above the Earth’s core (orange).</a:t>
            </a:r>
            <a:endParaRPr b="0" i="0">
              <a:solidFill>
                <a:srgbClr val="4A4A4A"/>
              </a:solidFill>
              <a:latin typeface="Open Sans"/>
              <a:ea typeface="Open Sans"/>
              <a:cs typeface="Open Sans"/>
              <a:sym typeface="Open Sans"/>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Creator: </a:t>
            </a:r>
            <a:r>
              <a:rPr lang="en-US" b="0" i="0"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Clint P. Conrad</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This version: 01.09.2021</a:t>
            </a:r>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License: </a:t>
            </a:r>
            <a:r>
              <a:rPr lang="en-US" b="0" i="0" u="sng">
                <a:solidFill>
                  <a:srgbClr val="46555B"/>
                </a:solidFill>
                <a:latin typeface="Arial"/>
                <a:ea typeface="Arial"/>
                <a:cs typeface="Arial"/>
                <a:sym typeface="Arial"/>
                <a:hlinkClick r:id="rId4">
                  <a:extLst>
                    <a:ext uri="{A12FA001-AC4F-418D-AE19-62706E023703}">
                      <ahyp:hlinkClr xmlns:ahyp="http://schemas.microsoft.com/office/drawing/2018/hyperlinkcolor" val="tx"/>
                    </a:ext>
                  </a:extLst>
                </a:hlinkClick>
              </a:rPr>
              <a:t>Attribution-ShareAlike 4.0 International (CC BY-SA 4.0)</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Specific citation: </a:t>
            </a:r>
            <a:r>
              <a:rPr lang="en-US" b="0" i="1">
                <a:solidFill>
                  <a:srgbClr val="4A4A4A"/>
                </a:solidFill>
                <a:latin typeface="Arial"/>
                <a:ea typeface="Arial"/>
                <a:cs typeface="Arial"/>
                <a:sym typeface="Arial"/>
              </a:rPr>
              <a:t>This graphic by Clint Conrad based on Conrad et al. (2013)</a:t>
            </a:r>
            <a:r>
              <a:rPr lang="en-US" b="0" i="0">
                <a:solidFill>
                  <a:srgbClr val="4A4A4A"/>
                </a:solidFill>
                <a:latin typeface="Arial"/>
                <a:ea typeface="Arial"/>
                <a:cs typeface="Arial"/>
                <a:sym typeface="Arial"/>
              </a:rPr>
              <a:t> </a:t>
            </a:r>
            <a:r>
              <a:rPr lang="en-US" b="0" i="1">
                <a:solidFill>
                  <a:srgbClr val="4A4A4A"/>
                </a:solidFill>
                <a:latin typeface="Arial"/>
                <a:ea typeface="Arial"/>
                <a:cs typeface="Arial"/>
                <a:sym typeface="Arial"/>
              </a:rPr>
              <a:t>is available via the open-access s-Ink repository.</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Related reference: Conrad, C., Steinberger, B. &amp; Torsvik, T. Stability of active mantle upwelling revealed by net characteristics of plate tectonics. Nature 498, 479–482 (2013). </a:t>
            </a:r>
            <a:r>
              <a:rPr lang="en-US" b="0" i="0" u="sng">
                <a:solidFill>
                  <a:srgbClr val="46555B"/>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https://doi.org/10.1038/nature12203</a:t>
            </a:r>
            <a:endParaRPr b="0" i="0">
              <a:solidFill>
                <a:srgbClr val="4A4A4A"/>
              </a:solidFill>
              <a:latin typeface="Arial"/>
              <a:ea typeface="Arial"/>
              <a:cs typeface="Arial"/>
              <a:sym typeface="Arial"/>
            </a:endParaRPr>
          </a:p>
          <a:p>
            <a:pPr marL="0" lvl="0" indent="0" algn="l" rtl="0">
              <a:spcBef>
                <a:spcPts val="0"/>
              </a:spcBef>
              <a:spcAft>
                <a:spcPts val="0"/>
              </a:spcAft>
              <a:buNone/>
            </a:pPr>
            <a:endParaRPr/>
          </a:p>
        </p:txBody>
      </p:sp>
      <p:sp>
        <p:nvSpPr>
          <p:cNvPr id="295" name="Google Shape;2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CDT, no subduction. No plate destruction. No plate reformation. No seafloor spreading.</a:t>
            </a:r>
            <a:endParaRPr/>
          </a:p>
        </p:txBody>
      </p:sp>
      <p:sp>
        <p:nvSpPr>
          <p:cNvPr id="301" name="Google Shape;30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CDT, no subduction. No plate destruction. No plate reformation. No seafloor spreading.</a:t>
            </a:r>
            <a:endParaRPr/>
          </a:p>
        </p:txBody>
      </p:sp>
      <p:sp>
        <p:nvSpPr>
          <p:cNvPr id="310" name="Google Shape;31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evidence for all the stuff I just mentioned?</a:t>
            </a:r>
            <a:endParaRPr/>
          </a:p>
        </p:txBody>
      </p:sp>
      <p:sp>
        <p:nvSpPr>
          <p:cNvPr id="318" name="Google Shape;31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23F4F"/>
              </a:buClr>
              <a:buSzPts val="1200"/>
              <a:buFont typeface="Open Sans"/>
              <a:buNone/>
            </a:pPr>
            <a:r>
              <a:rPr lang="en-US">
                <a:solidFill>
                  <a:srgbClr val="323F4F"/>
                </a:solidFill>
                <a:latin typeface="Open Sans"/>
                <a:ea typeface="Open Sans"/>
                <a:cs typeface="Open Sans"/>
                <a:sym typeface="Open Sans"/>
              </a:rPr>
              <a:t>No seafloor older than 200ma : but we have fossils on cratons far older</a:t>
            </a:r>
            <a:endParaRPr/>
          </a:p>
          <a:p>
            <a:pPr marL="0" marR="0" lvl="0" indent="0" algn="l" rtl="0">
              <a:lnSpc>
                <a:spcPct val="100000"/>
              </a:lnSpc>
              <a:spcBef>
                <a:spcPts val="0"/>
              </a:spcBef>
              <a:spcAft>
                <a:spcPts val="0"/>
              </a:spcAft>
              <a:buClr>
                <a:schemeClr val="dk1"/>
              </a:buClr>
              <a:buSzPts val="1200"/>
              <a:buFont typeface="Calibri"/>
              <a:buNone/>
            </a:pPr>
            <a:endParaRPr>
              <a:solidFill>
                <a:srgbClr val="323F4F"/>
              </a:solidFill>
              <a:latin typeface="Open Sans"/>
              <a:ea typeface="Open Sans"/>
              <a:cs typeface="Open Sans"/>
              <a:sym typeface="Open Sans"/>
            </a:endParaRPr>
          </a:p>
          <a:p>
            <a:pPr marL="0" lvl="0" indent="0" algn="l" rtl="0">
              <a:spcBef>
                <a:spcPts val="0"/>
              </a:spcBef>
              <a:spcAft>
                <a:spcPts val="0"/>
              </a:spcAft>
              <a:buNone/>
            </a:pPr>
            <a:endParaRPr/>
          </a:p>
        </p:txBody>
      </p:sp>
      <p:sp>
        <p:nvSpPr>
          <p:cNvPr id="327" name="Google Shape;32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4A4A4A"/>
                </a:solidFill>
                <a:latin typeface="Arial"/>
                <a:ea typeface="Arial"/>
                <a:cs typeface="Arial"/>
                <a:sym typeface="Arial"/>
              </a:rPr>
              <a:t>Surface projected global horizontal seismic S-wave velocity anomaly maps for different mantle depths revealing the two large low shear-wave velocity provinces (LLSVPs) below the Pacific (named </a:t>
            </a:r>
            <a:r>
              <a:rPr lang="en-US" b="1" i="1">
                <a:solidFill>
                  <a:srgbClr val="4A4A4A"/>
                </a:solidFill>
                <a:latin typeface="Arial"/>
                <a:ea typeface="Arial"/>
                <a:cs typeface="Arial"/>
                <a:sym typeface="Arial"/>
              </a:rPr>
              <a:t>Jason</a:t>
            </a:r>
            <a:r>
              <a:rPr lang="en-US" b="1" i="0">
                <a:solidFill>
                  <a:srgbClr val="4A4A4A"/>
                </a:solidFill>
                <a:latin typeface="Arial"/>
                <a:ea typeface="Arial"/>
                <a:cs typeface="Arial"/>
                <a:sym typeface="Arial"/>
              </a:rPr>
              <a:t>) and Africa (named </a:t>
            </a:r>
            <a:r>
              <a:rPr lang="en-US" b="1" i="1">
                <a:solidFill>
                  <a:srgbClr val="4A4A4A"/>
                </a:solidFill>
                <a:latin typeface="Arial"/>
                <a:ea typeface="Arial"/>
                <a:cs typeface="Arial"/>
                <a:sym typeface="Arial"/>
              </a:rPr>
              <a:t>Tuzo</a:t>
            </a:r>
            <a:r>
              <a:rPr lang="en-US" b="1" i="0">
                <a:solidFill>
                  <a:srgbClr val="4A4A4A"/>
                </a:solidFill>
                <a:latin typeface="Arial"/>
                <a:ea typeface="Arial"/>
                <a:cs typeface="Arial"/>
                <a:sym typeface="Arial"/>
              </a:rPr>
              <a:t>). Shown is the </a:t>
            </a:r>
            <a:r>
              <a:rPr lang="en-US" b="1" i="1">
                <a:solidFill>
                  <a:srgbClr val="4A4A4A"/>
                </a:solidFill>
                <a:latin typeface="Arial"/>
                <a:ea typeface="Arial"/>
                <a:cs typeface="Arial"/>
                <a:sym typeface="Arial"/>
              </a:rPr>
              <a:t>S10MEAN</a:t>
            </a:r>
            <a:r>
              <a:rPr lang="en-US" b="1" i="0">
                <a:solidFill>
                  <a:srgbClr val="4A4A4A"/>
                </a:solidFill>
                <a:latin typeface="Arial"/>
                <a:ea typeface="Arial"/>
                <a:cs typeface="Arial"/>
                <a:sym typeface="Arial"/>
              </a:rPr>
              <a:t> model based on Doubrovine et al. (2016) averaging 10 tomography models allowing to compare relative variations in S-wave velocity.</a:t>
            </a:r>
            <a:r>
              <a:rPr lang="en-US" b="0" i="0">
                <a:solidFill>
                  <a:srgbClr val="4A4A4A"/>
                </a:solidFill>
                <a:latin typeface="Open Sans"/>
                <a:ea typeface="Open Sans"/>
                <a:cs typeface="Open Sans"/>
                <a:sym typeface="Open Sans"/>
              </a:rPr>
              <a:t> </a:t>
            </a:r>
            <a:r>
              <a:rPr lang="en-US" b="1" i="0">
                <a:solidFill>
                  <a:srgbClr val="4A4A4A"/>
                </a:solidFill>
                <a:latin typeface="Arial"/>
                <a:ea typeface="Arial"/>
                <a:cs typeface="Arial"/>
                <a:sym typeface="Arial"/>
              </a:rPr>
              <a:t>The Scientific colour map ‘</a:t>
            </a:r>
            <a:r>
              <a:rPr lang="en-US" b="1" i="1"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batlow</a:t>
            </a:r>
            <a:r>
              <a:rPr lang="en-US" b="1" i="0">
                <a:solidFill>
                  <a:srgbClr val="4A4A4A"/>
                </a:solidFill>
                <a:latin typeface="Arial"/>
                <a:ea typeface="Arial"/>
                <a:cs typeface="Arial"/>
                <a:sym typeface="Arial"/>
              </a:rPr>
              <a:t>‘ is used to represent data accurately and to all readers.</a:t>
            </a:r>
            <a:endParaRPr b="0" i="0">
              <a:solidFill>
                <a:srgbClr val="4A4A4A"/>
              </a:solidFill>
              <a:latin typeface="Open Sans"/>
              <a:ea typeface="Open Sans"/>
              <a:cs typeface="Open Sans"/>
              <a:sym typeface="Open Sans"/>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Creator: </a:t>
            </a:r>
            <a:r>
              <a:rPr lang="en-US" b="0" i="0" u="sng">
                <a:solidFill>
                  <a:srgbClr val="46555B"/>
                </a:solidFill>
                <a:latin typeface="Arial"/>
                <a:ea typeface="Arial"/>
                <a:cs typeface="Arial"/>
                <a:sym typeface="Arial"/>
                <a:hlinkClick r:id="rId4">
                  <a:extLst>
                    <a:ext uri="{A12FA001-AC4F-418D-AE19-62706E023703}">
                      <ahyp:hlinkClr xmlns:ahyp="http://schemas.microsoft.com/office/drawing/2018/hyperlinkcolor" val="tx"/>
                    </a:ext>
                  </a:extLst>
                </a:hlinkClick>
              </a:rPr>
              <a:t>Fabio Crameri</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This version: 31.10.2021</a:t>
            </a:r>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License: </a:t>
            </a:r>
            <a:r>
              <a:rPr lang="en-US" b="0" i="0" u="sng">
                <a:solidFill>
                  <a:srgbClr val="46555B"/>
                </a:solidFill>
                <a:latin typeface="Arial"/>
                <a:ea typeface="Arial"/>
                <a:cs typeface="Arial"/>
                <a:sym typeface="Arial"/>
                <a:hlinkClick r:id="rId5">
                  <a:extLst>
                    <a:ext uri="{A12FA001-AC4F-418D-AE19-62706E023703}">
                      <ahyp:hlinkClr xmlns:ahyp="http://schemas.microsoft.com/office/drawing/2018/hyperlinkcolor" val="tx"/>
                    </a:ext>
                  </a:extLst>
                </a:hlinkClick>
              </a:rPr>
              <a:t>Attribution-ShareAlike 4.0 International (CC BY-SA 4.0)</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Specific citation: </a:t>
            </a:r>
            <a:r>
              <a:rPr lang="en-US" b="0" i="1">
                <a:solidFill>
                  <a:srgbClr val="4A4A4A"/>
                </a:solidFill>
                <a:latin typeface="Arial"/>
                <a:ea typeface="Arial"/>
                <a:cs typeface="Arial"/>
                <a:sym typeface="Arial"/>
              </a:rPr>
              <a:t>This graphic by Fabio Crameri based on data compiled by Doubrovine et al. (2016) is available via the open-access s-Ink repository.</a:t>
            </a:r>
            <a:endParaRPr b="0" i="0">
              <a:solidFill>
                <a:srgbClr val="4A4A4A"/>
              </a:solidFill>
              <a:latin typeface="Arial"/>
              <a:ea typeface="Arial"/>
              <a:cs typeface="Arial"/>
              <a:sym typeface="Arial"/>
            </a:endParaRPr>
          </a:p>
          <a:p>
            <a:pPr marL="0" lvl="0" indent="-76200" algn="l" rtl="0">
              <a:spcBef>
                <a:spcPts val="0"/>
              </a:spcBef>
              <a:spcAft>
                <a:spcPts val="0"/>
              </a:spcAft>
              <a:buClr>
                <a:srgbClr val="4A4A4A"/>
              </a:buClr>
              <a:buSzPts val="1200"/>
              <a:buFont typeface="Arial"/>
              <a:buChar char="•"/>
            </a:pPr>
            <a:r>
              <a:rPr lang="en-US" b="0" i="0">
                <a:solidFill>
                  <a:srgbClr val="4A4A4A"/>
                </a:solidFill>
                <a:latin typeface="Arial"/>
                <a:ea typeface="Arial"/>
                <a:cs typeface="Arial"/>
                <a:sym typeface="Arial"/>
              </a:rPr>
              <a:t>Related references: Doubrovine, P. V., Steinberger, B., and Torsvik, T. H. (2016), A failure to reject: Testing the correlation between large igneous provinces and deep mantle structures with EDF statistics, Geochem. Geophys. Geosyst., 17, 1130– 1163, doi:10.1002/2015GC006044.</a:t>
            </a:r>
            <a:endParaRPr/>
          </a:p>
          <a:p>
            <a:pPr marL="0" lvl="0" indent="0" algn="l" rtl="0">
              <a:spcBef>
                <a:spcPts val="0"/>
              </a:spcBef>
              <a:spcAft>
                <a:spcPts val="0"/>
              </a:spcAft>
              <a:buNone/>
            </a:pPr>
            <a:endParaRPr/>
          </a:p>
        </p:txBody>
      </p:sp>
      <p:sp>
        <p:nvSpPr>
          <p:cNvPr id="334" name="Google Shape;3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http://www.mantleplumes.org/Hotspots.html</a:t>
            </a:r>
            <a:endParaRPr/>
          </a:p>
        </p:txBody>
      </p:sp>
      <p:sp>
        <p:nvSpPr>
          <p:cNvPr id="349" name="Google Shape;34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West coast us moving at 13mm per year. Inland 2mm per year. What do you think will happen soon in the west coast USA?</a:t>
            </a:r>
            <a:endParaRPr/>
          </a:p>
          <a:p>
            <a:pPr marL="0" lvl="0" indent="-76200" algn="l" rtl="0">
              <a:spcBef>
                <a:spcPts val="0"/>
              </a:spcBef>
              <a:spcAft>
                <a:spcPts val="0"/>
              </a:spcAft>
              <a:buClr>
                <a:srgbClr val="525254"/>
              </a:buClr>
              <a:buSzPts val="1200"/>
              <a:buFont typeface="Arial"/>
              <a:buChar char="•"/>
            </a:pPr>
            <a:r>
              <a:rPr lang="en-US" b="0" i="0">
                <a:solidFill>
                  <a:srgbClr val="525254"/>
                </a:solidFill>
                <a:latin typeface="Inter"/>
                <a:ea typeface="Inter"/>
                <a:cs typeface="Inter"/>
                <a:sym typeface="Inter"/>
              </a:rPr>
              <a:t>DOI:  </a:t>
            </a:r>
            <a:r>
              <a:rPr lang="en-US" b="0" i="0" u="sng">
                <a:solidFill>
                  <a:srgbClr val="525254"/>
                </a:solidFill>
                <a:latin typeface="Arial"/>
                <a:ea typeface="Arial"/>
                <a:cs typeface="Arial"/>
                <a:sym typeface="Arial"/>
                <a:hlinkClick r:id="rId3">
                  <a:extLst>
                    <a:ext uri="{A12FA001-AC4F-418D-AE19-62706E023703}">
                      <ahyp:hlinkClr xmlns:ahyp="http://schemas.microsoft.com/office/drawing/2018/hyperlinkcolor" val="tx"/>
                    </a:ext>
                  </a:extLst>
                </a:hlinkClick>
              </a:rPr>
              <a:t>10.26464/epp2021014</a:t>
            </a:r>
            <a:endParaRPr b="0" i="0">
              <a:solidFill>
                <a:srgbClr val="525254"/>
              </a:solidFill>
              <a:latin typeface="Inter"/>
              <a:ea typeface="Inter"/>
              <a:cs typeface="Inter"/>
              <a:sym typeface="Inter"/>
            </a:endParaRPr>
          </a:p>
          <a:p>
            <a:pPr marL="0" lvl="0" indent="0" algn="l" rtl="0">
              <a:spcBef>
                <a:spcPts val="0"/>
              </a:spcBef>
              <a:spcAft>
                <a:spcPts val="0"/>
              </a:spcAft>
              <a:buNone/>
            </a:pPr>
            <a:endParaRPr/>
          </a:p>
        </p:txBody>
      </p:sp>
      <p:sp>
        <p:nvSpPr>
          <p:cNvPr id="356" name="Google Shape;35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Torsvik et al, 2019</a:t>
            </a:r>
            <a:endParaRPr/>
          </a:p>
        </p:txBody>
      </p:sp>
      <p:sp>
        <p:nvSpPr>
          <p:cNvPr id="364" name="Google Shape;36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23F4F"/>
              </a:buClr>
              <a:buSzPts val="1200"/>
              <a:buFont typeface="Open Sans"/>
              <a:buNone/>
            </a:pPr>
            <a:r>
              <a:rPr lang="en-US">
                <a:solidFill>
                  <a:srgbClr val="323F4F"/>
                </a:solidFill>
                <a:latin typeface="Open Sans"/>
                <a:ea typeface="Open Sans"/>
                <a:cs typeface="Open Sans"/>
                <a:sym typeface="Open Sans"/>
              </a:rPr>
              <a:t>No seafloor older than 200ma : but we have fossils on cratons far older</a:t>
            </a:r>
            <a:endParaRPr/>
          </a:p>
          <a:p>
            <a:pPr marL="0" marR="0" lvl="0" indent="0" algn="l" rtl="0">
              <a:lnSpc>
                <a:spcPct val="100000"/>
              </a:lnSpc>
              <a:spcBef>
                <a:spcPts val="0"/>
              </a:spcBef>
              <a:spcAft>
                <a:spcPts val="0"/>
              </a:spcAft>
              <a:buClr>
                <a:schemeClr val="dk1"/>
              </a:buClr>
              <a:buSzPts val="1200"/>
              <a:buFont typeface="Calibri"/>
              <a:buNone/>
            </a:pPr>
            <a:endParaRPr>
              <a:solidFill>
                <a:srgbClr val="323F4F"/>
              </a:solidFill>
              <a:latin typeface="Open Sans"/>
              <a:ea typeface="Open Sans"/>
              <a:cs typeface="Open Sans"/>
              <a:sym typeface="Open Sans"/>
            </a:endParaRPr>
          </a:p>
          <a:p>
            <a:pPr marL="0" lvl="0" indent="0" algn="l" rtl="0">
              <a:spcBef>
                <a:spcPts val="0"/>
              </a:spcBef>
              <a:spcAft>
                <a:spcPts val="0"/>
              </a:spcAft>
              <a:buNone/>
            </a:pPr>
            <a:endParaRPr/>
          </a:p>
        </p:txBody>
      </p:sp>
      <p:sp>
        <p:nvSpPr>
          <p:cNvPr id="372" name="Google Shape;37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Declination is the difference between the geographic and magnetic north.</a:t>
            </a:r>
            <a:endParaRPr/>
          </a:p>
          <a:p>
            <a:pPr marL="0" marR="0" lvl="0" indent="0" algn="l" rtl="0">
              <a:lnSpc>
                <a:spcPct val="100000"/>
              </a:lnSpc>
              <a:spcBef>
                <a:spcPts val="0"/>
              </a:spcBef>
              <a:spcAft>
                <a:spcPts val="0"/>
              </a:spcAft>
              <a:buClr>
                <a:srgbClr val="E2EEFF"/>
              </a:buClr>
              <a:buSzPts val="1200"/>
              <a:buFont typeface="Arial"/>
              <a:buNone/>
            </a:pPr>
            <a:r>
              <a:rPr lang="en-US" b="0" i="0">
                <a:solidFill>
                  <a:srgbClr val="E2EEFF"/>
                </a:solidFill>
                <a:latin typeface="Arial"/>
                <a:ea typeface="Arial"/>
                <a:cs typeface="Arial"/>
                <a:sym typeface="Arial"/>
              </a:rPr>
              <a:t>The magnetic inclination is the angle between the earth's surface and the magnetic field lines.</a:t>
            </a:r>
            <a:r>
              <a:rPr lang="en-US" b="0" i="0">
                <a:solidFill>
                  <a:srgbClr val="E8E8E8"/>
                </a:solidFill>
                <a:latin typeface="Arial"/>
                <a:ea typeface="Arial"/>
                <a:cs typeface="Arial"/>
                <a:sym typeface="Arial"/>
              </a:rPr>
              <a:t> </a:t>
            </a:r>
            <a:endParaRPr/>
          </a:p>
          <a:p>
            <a:pPr marL="0" lvl="0" indent="0" algn="l" rtl="0">
              <a:spcBef>
                <a:spcPts val="0"/>
              </a:spcBef>
              <a:spcAft>
                <a:spcPts val="0"/>
              </a:spcAft>
              <a:buNone/>
            </a:pPr>
            <a:endParaRPr/>
          </a:p>
        </p:txBody>
      </p:sp>
      <p:sp>
        <p:nvSpPr>
          <p:cNvPr id="379" name="Google Shape;37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Geodynamo (ucsc.edu)</a:t>
            </a:r>
            <a:endParaRPr/>
          </a:p>
        </p:txBody>
      </p:sp>
      <p:sp>
        <p:nvSpPr>
          <p:cNvPr id="414" name="Google Shape;41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they generally take a couple of thousand</a:t>
            </a:r>
            <a:endParaRPr/>
          </a:p>
          <a:p>
            <a:pPr marL="0" lvl="0" indent="0" algn="l" rtl="0">
              <a:spcBef>
                <a:spcPts val="0"/>
              </a:spcBef>
              <a:spcAft>
                <a:spcPts val="0"/>
              </a:spcAft>
              <a:buNone/>
            </a:pPr>
            <a:r>
              <a:rPr lang="en-US"/>
              <a:t>Geocentric axial dipole.</a:t>
            </a:r>
            <a:endParaRPr/>
          </a:p>
        </p:txBody>
      </p:sp>
      <p:sp>
        <p:nvSpPr>
          <p:cNvPr id="422" name="Google Shape;42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a:solidFill>
                  <a:srgbClr val="000000"/>
                </a:solidFill>
                <a:latin typeface="Times New Roman"/>
                <a:ea typeface="Times New Roman"/>
                <a:cs typeface="Times New Roman"/>
                <a:sym typeface="Times New Roman"/>
              </a:rPr>
              <a:t>A snapshot of the 3D magnetic field structure simulated with the Glatzmaier-Roberts geodynamo model. Magnetic field lines are blue where the field is directed inward and yellow where directed outward. The rotation axis of the model Earth is vertical and through the center. A transition occurs at the core-mantle boundary from the intense, complicated field structure in the fluid core, where the field is generated, to the smooth, potential field structure outside the core. The field lines are drawn out to two Earth radii. Magnetic field is rapped around the "tangent cylinder" due to the shear of the zonal fluid flow (Fig. 1)</a:t>
            </a:r>
            <a:endParaRPr/>
          </a:p>
        </p:txBody>
      </p:sp>
      <p:sp>
        <p:nvSpPr>
          <p:cNvPr id="430" name="Google Shape;43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a:solidFill>
                  <a:srgbClr val="000000"/>
                </a:solidFill>
                <a:latin typeface="Times New Roman"/>
                <a:ea typeface="Times New Roman"/>
                <a:cs typeface="Times New Roman"/>
                <a:sym typeface="Times New Roman"/>
              </a:rPr>
              <a:t>at the middle of the reversal</a:t>
            </a:r>
            <a:endParaRPr/>
          </a:p>
        </p:txBody>
      </p:sp>
      <p:sp>
        <p:nvSpPr>
          <p:cNvPr id="436" name="Google Shape;43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08-Paleomagnetism principles and applications - Bet Beamund_ed2 (ub.edu)</a:t>
            </a:r>
            <a:endParaRPr/>
          </a:p>
        </p:txBody>
      </p:sp>
      <p:sp>
        <p:nvSpPr>
          <p:cNvPr id="456" name="Google Shape;45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declination and inclination have to be accounted for at present and during emplacement. </a:t>
            </a:r>
            <a:endParaRPr/>
          </a:p>
        </p:txBody>
      </p:sp>
      <p:sp>
        <p:nvSpPr>
          <p:cNvPr id="474" name="Google Shape;474;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APW is earth relative.</a:t>
            </a:r>
            <a:endParaRPr/>
          </a:p>
          <a:p>
            <a:pPr marL="0" lvl="0" indent="0" algn="l" rtl="0">
              <a:spcBef>
                <a:spcPts val="0"/>
              </a:spcBef>
              <a:spcAft>
                <a:spcPts val="0"/>
              </a:spcAft>
              <a:buNone/>
            </a:pPr>
            <a:r>
              <a:rPr lang="en-US"/>
              <a:t>TPW corrected for earths situation in the cosmos</a:t>
            </a:r>
            <a:endParaRPr/>
          </a:p>
        </p:txBody>
      </p:sp>
      <p:sp>
        <p:nvSpPr>
          <p:cNvPr id="489" name="Google Shape;48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Merdith et al 2021.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Add it all together (with a few other things) and you get yourself a Plate Reconstruction.</a:t>
            </a:r>
          </a:p>
          <a:p>
            <a:pPr marL="0" lvl="0" indent="0" algn="l" rtl="0">
              <a:spcBef>
                <a:spcPts val="0"/>
              </a:spcBef>
              <a:spcAft>
                <a:spcPts val="0"/>
              </a:spcAft>
              <a:buNone/>
            </a:pPr>
            <a:endParaRPr lang="en-US" dirty="0"/>
          </a:p>
          <a:p>
            <a:pPr marL="0" lvl="0" indent="0" algn="l" rtl="0">
              <a:spcBef>
                <a:spcPts val="0"/>
              </a:spcBef>
              <a:spcAft>
                <a:spcPts val="0"/>
              </a:spcAft>
              <a:buNone/>
            </a:pPr>
            <a:r>
              <a:rPr lang="en-AU" dirty="0">
                <a:hlinkClick r:id="rId3"/>
              </a:rPr>
              <a:t>Tectonic time-lapse: One billion years of Earth’s history in 40 seconds</a:t>
            </a:r>
            <a:r>
              <a:rPr lang="en-US" dirty="0"/>
              <a:t> </a:t>
            </a:r>
            <a:endParaRPr dirty="0"/>
          </a:p>
        </p:txBody>
      </p:sp>
      <p:sp>
        <p:nvSpPr>
          <p:cNvPr id="496" name="Google Shape;4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Image from : https://www.geeksforgeeks.org/tectonic-plates/ </a:t>
            </a:r>
            <a:endParaRPr/>
          </a:p>
        </p:txBody>
      </p:sp>
      <p:sp>
        <p:nvSpPr>
          <p:cNvPr id="140" name="Google Shape;14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 name="Google Shape;38;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6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9"/>
          <p:cNvSpPr>
            <a:spLocks noGrp="1"/>
          </p:cNvSpPr>
          <p:nvPr>
            <p:ph type="pic" idx="2"/>
          </p:nvPr>
        </p:nvSpPr>
        <p:spPr>
          <a:xfrm>
            <a:off x="5183188" y="987425"/>
            <a:ext cx="6172200" cy="4873625"/>
          </a:xfrm>
          <a:prstGeom prst="rect">
            <a:avLst/>
          </a:prstGeom>
          <a:noFill/>
          <a:ln>
            <a:noFill/>
          </a:ln>
        </p:spPr>
      </p:sp>
      <p:sp>
        <p:nvSpPr>
          <p:cNvPr id="68" name="Google Shape;68;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damtkocsis.com/se3-gplates/download/2023-05-11_GPlatres_intro.html#/referenc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adamtkocsis.com/se3-gplates/download/2023-05-11_GPlatres_intro.html#/references" TargetMode="Externa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dowdingem@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https://www.youtube.com/embed/f6bWbDl2ItM?feature=oembed" TargetMode="External"/><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damtkocsis.com/se3-gplates/setup/"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16/j.gr.2020.05.011"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doi.org/10.1007/BF0220289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D98A"/>
        </a:solidFill>
        <a:effectLst/>
      </p:bgPr>
    </p:bg>
    <p:spTree>
      <p:nvGrpSpPr>
        <p:cNvPr id="1" name="Shape 87"/>
        <p:cNvGrpSpPr/>
        <p:nvPr/>
      </p:nvGrpSpPr>
      <p:grpSpPr>
        <a:xfrm>
          <a:off x="0" y="0"/>
          <a:ext cx="0" cy="0"/>
          <a:chOff x="0" y="0"/>
          <a:chExt cx="0" cy="0"/>
        </a:xfrm>
      </p:grpSpPr>
      <p:pic>
        <p:nvPicPr>
          <p:cNvPr id="88" name="Google Shape;88;p1" descr="Understanding Tectonic Plates: Movement, Theory, and Global Impact"/>
          <p:cNvPicPr preferRelativeResize="0"/>
          <p:nvPr/>
        </p:nvPicPr>
        <p:blipFill rotWithShape="1">
          <a:blip r:embed="rId3">
            <a:alphaModFix/>
          </a:blip>
          <a:srcRect l="41000"/>
          <a:stretch/>
        </p:blipFill>
        <p:spPr>
          <a:xfrm>
            <a:off x="3583021" y="0"/>
            <a:ext cx="8608979" cy="6858000"/>
          </a:xfrm>
          <a:prstGeom prst="rect">
            <a:avLst/>
          </a:prstGeom>
          <a:noFill/>
          <a:ln>
            <a:noFill/>
          </a:ln>
        </p:spPr>
      </p:pic>
      <p:sp>
        <p:nvSpPr>
          <p:cNvPr id="89" name="Google Shape;89;p1"/>
          <p:cNvSpPr txBox="1">
            <a:spLocks noGrp="1"/>
          </p:cNvSpPr>
          <p:nvPr>
            <p:ph type="ctrTitle"/>
          </p:nvPr>
        </p:nvSpPr>
        <p:spPr>
          <a:xfrm>
            <a:off x="-1579529" y="-11938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Open Sans"/>
              <a:buNone/>
            </a:pPr>
            <a:r>
              <a:rPr lang="en-US" b="1">
                <a:solidFill>
                  <a:schemeClr val="dk2"/>
                </a:solidFill>
                <a:latin typeface="Open Sans"/>
                <a:ea typeface="Open Sans"/>
                <a:cs typeface="Open Sans"/>
                <a:sym typeface="Open Sans"/>
              </a:rPr>
              <a:t>Plate Tectonics</a:t>
            </a:r>
            <a:endParaRPr b="1">
              <a:solidFill>
                <a:schemeClr val="dk2"/>
              </a:solidFill>
              <a:latin typeface="Open Sans"/>
              <a:ea typeface="Open Sans"/>
              <a:cs typeface="Open Sans"/>
              <a:sym typeface="Open Sans"/>
            </a:endParaRPr>
          </a:p>
        </p:txBody>
      </p:sp>
      <p:sp>
        <p:nvSpPr>
          <p:cNvPr id="90" name="Google Shape;90;p1"/>
          <p:cNvSpPr txBox="1">
            <a:spLocks noGrp="1"/>
          </p:cNvSpPr>
          <p:nvPr>
            <p:ph type="subTitle" idx="1"/>
          </p:nvPr>
        </p:nvSpPr>
        <p:spPr>
          <a:xfrm>
            <a:off x="0" y="3602038"/>
            <a:ext cx="3583021"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en-US" dirty="0">
                <a:solidFill>
                  <a:schemeClr val="dk2"/>
                </a:solidFill>
              </a:rPr>
              <a:t>Elizabeth M. Dowding</a:t>
            </a:r>
            <a:endParaRPr dirty="0"/>
          </a:p>
          <a:p>
            <a:pPr marL="0" lvl="0" indent="0" algn="ctr" rtl="0">
              <a:lnSpc>
                <a:spcPct val="90000"/>
              </a:lnSpc>
              <a:spcBef>
                <a:spcPts val="1000"/>
              </a:spcBef>
              <a:spcAft>
                <a:spcPts val="0"/>
              </a:spcAft>
              <a:buClr>
                <a:schemeClr val="dk2"/>
              </a:buClr>
              <a:buSzPts val="2400"/>
              <a:buNone/>
            </a:pPr>
            <a:r>
              <a:rPr lang="en-US" dirty="0">
                <a:solidFill>
                  <a:schemeClr val="dk2"/>
                </a:solidFill>
              </a:rPr>
              <a:t>System </a:t>
            </a:r>
            <a:r>
              <a:rPr lang="en-US" dirty="0" err="1">
                <a:solidFill>
                  <a:schemeClr val="dk2"/>
                </a:solidFill>
              </a:rPr>
              <a:t>Erde</a:t>
            </a:r>
            <a:r>
              <a:rPr lang="en-US" dirty="0">
                <a:solidFill>
                  <a:schemeClr val="dk2"/>
                </a:solidFill>
              </a:rPr>
              <a:t> III</a:t>
            </a:r>
            <a:endParaRPr dirty="0"/>
          </a:p>
          <a:p>
            <a:pPr marL="0" lvl="0" indent="0" algn="ctr" rtl="0">
              <a:lnSpc>
                <a:spcPct val="90000"/>
              </a:lnSpc>
              <a:spcBef>
                <a:spcPts val="1000"/>
              </a:spcBef>
              <a:spcAft>
                <a:spcPts val="0"/>
              </a:spcAft>
              <a:buClr>
                <a:schemeClr val="dk2"/>
              </a:buClr>
              <a:buSzPts val="2400"/>
              <a:buNone/>
            </a:pPr>
            <a:r>
              <a:rPr lang="en-US" dirty="0">
                <a:solidFill>
                  <a:schemeClr val="dk2"/>
                </a:solidFill>
              </a:rPr>
              <a:t>May, 2025</a:t>
            </a:r>
            <a:endParaRPr dirty="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0"/>
          <p:cNvSpPr/>
          <p:nvPr/>
        </p:nvSpPr>
        <p:spPr>
          <a:xfrm>
            <a:off x="0" y="-19050"/>
            <a:ext cx="12192000" cy="194310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58" name="Google Shape;158;p10"/>
          <p:cNvSpPr txBox="1">
            <a:spLocks noGrp="1"/>
          </p:cNvSpPr>
          <p:nvPr>
            <p:ph type="title"/>
          </p:nvPr>
        </p:nvSpPr>
        <p:spPr>
          <a:xfrm>
            <a:off x="624439" y="681037"/>
            <a:ext cx="10943122"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en-US" b="1">
                <a:solidFill>
                  <a:schemeClr val="lt1"/>
                </a:solidFill>
              </a:rPr>
              <a:t>Different theories about Earth History?</a:t>
            </a:r>
            <a:br>
              <a:rPr lang="en-US" b="1">
                <a:solidFill>
                  <a:schemeClr val="lt1"/>
                </a:solidFill>
              </a:rPr>
            </a:br>
            <a:endParaRPr b="1">
              <a:solidFill>
                <a:schemeClr val="lt1"/>
              </a:solidFill>
            </a:endParaRPr>
          </a:p>
        </p:txBody>
      </p:sp>
      <p:sp>
        <p:nvSpPr>
          <p:cNvPr id="159" name="Google Shape;159;p10"/>
          <p:cNvSpPr txBox="1">
            <a:spLocks noGrp="1"/>
          </p:cNvSpPr>
          <p:nvPr>
            <p:ph type="body" idx="1"/>
          </p:nvPr>
        </p:nvSpPr>
        <p:spPr>
          <a:xfrm>
            <a:off x="624439" y="2339975"/>
            <a:ext cx="409956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Static Earth</a:t>
            </a:r>
            <a:endParaRPr/>
          </a:p>
          <a:p>
            <a:pPr marL="228600" lvl="0" indent="-228600" algn="l" rtl="0">
              <a:lnSpc>
                <a:spcPct val="90000"/>
              </a:lnSpc>
              <a:spcBef>
                <a:spcPts val="1000"/>
              </a:spcBef>
              <a:spcAft>
                <a:spcPts val="0"/>
              </a:spcAft>
              <a:buClr>
                <a:schemeClr val="dk1"/>
              </a:buClr>
              <a:buSzPts val="2800"/>
              <a:buChar char="•"/>
            </a:pPr>
            <a:r>
              <a:rPr lang="en-US"/>
              <a:t>Land Bridge</a:t>
            </a:r>
            <a:endParaRPr/>
          </a:p>
          <a:p>
            <a:pPr marL="228600" lvl="0" indent="-228600" algn="l" rtl="0">
              <a:lnSpc>
                <a:spcPct val="90000"/>
              </a:lnSpc>
              <a:spcBef>
                <a:spcPts val="1000"/>
              </a:spcBef>
              <a:spcAft>
                <a:spcPts val="0"/>
              </a:spcAft>
              <a:buClr>
                <a:schemeClr val="dk1"/>
              </a:buClr>
              <a:buSzPts val="2800"/>
              <a:buChar char="•"/>
            </a:pPr>
            <a:r>
              <a:rPr lang="en-US"/>
              <a:t>Expanding Earth</a:t>
            </a:r>
            <a:endParaRPr/>
          </a:p>
          <a:p>
            <a:pPr marL="228600" lvl="0" indent="-228600" algn="l" rtl="0">
              <a:lnSpc>
                <a:spcPct val="90000"/>
              </a:lnSpc>
              <a:spcBef>
                <a:spcPts val="1000"/>
              </a:spcBef>
              <a:spcAft>
                <a:spcPts val="0"/>
              </a:spcAft>
              <a:buClr>
                <a:schemeClr val="dk1"/>
              </a:buClr>
              <a:buSzPts val="2800"/>
              <a:buChar char="•"/>
            </a:pPr>
            <a:r>
              <a:rPr lang="en-US" b="1"/>
              <a:t>Continental Drift</a:t>
            </a:r>
            <a:endParaRPr/>
          </a:p>
          <a:p>
            <a:pPr marL="228600" lvl="0" indent="-228600" algn="l" rtl="0">
              <a:lnSpc>
                <a:spcPct val="90000"/>
              </a:lnSpc>
              <a:spcBef>
                <a:spcPts val="1000"/>
              </a:spcBef>
              <a:spcAft>
                <a:spcPts val="0"/>
              </a:spcAft>
              <a:buClr>
                <a:schemeClr val="dk1"/>
              </a:buClr>
              <a:buSzPts val="2800"/>
              <a:buChar char="•"/>
            </a:pPr>
            <a:r>
              <a:rPr lang="en-US"/>
              <a:t>Convection Current</a:t>
            </a:r>
            <a:endParaRPr/>
          </a:p>
          <a:p>
            <a:pPr marL="228600" lvl="0" indent="-228600" algn="l" rtl="0">
              <a:lnSpc>
                <a:spcPct val="90000"/>
              </a:lnSpc>
              <a:spcBef>
                <a:spcPts val="1000"/>
              </a:spcBef>
              <a:spcAft>
                <a:spcPts val="0"/>
              </a:spcAft>
              <a:buClr>
                <a:schemeClr val="dk1"/>
              </a:buClr>
              <a:buSzPts val="2800"/>
              <a:buChar char="•"/>
            </a:pPr>
            <a:r>
              <a:rPr lang="en-US" b="1"/>
              <a:t>Sea Floor Spreading</a:t>
            </a:r>
            <a:endParaRPr/>
          </a:p>
          <a:p>
            <a:pPr marL="228600" lvl="0" indent="-228600" algn="l" rtl="0">
              <a:lnSpc>
                <a:spcPct val="90000"/>
              </a:lnSpc>
              <a:spcBef>
                <a:spcPts val="1000"/>
              </a:spcBef>
              <a:spcAft>
                <a:spcPts val="0"/>
              </a:spcAft>
              <a:buClr>
                <a:schemeClr val="dk1"/>
              </a:buClr>
              <a:buSzPts val="2800"/>
              <a:buChar char="•"/>
            </a:pPr>
            <a:r>
              <a:rPr lang="en-US"/>
              <a:t>Polar Wander </a:t>
            </a:r>
            <a:endParaRPr/>
          </a:p>
          <a:p>
            <a:pPr marL="228600" lvl="0" indent="-228600" algn="l" rtl="0">
              <a:lnSpc>
                <a:spcPct val="90000"/>
              </a:lnSpc>
              <a:spcBef>
                <a:spcPts val="1000"/>
              </a:spcBef>
              <a:spcAft>
                <a:spcPts val="0"/>
              </a:spcAft>
              <a:buClr>
                <a:schemeClr val="dk1"/>
              </a:buClr>
              <a:buSzPts val="2800"/>
              <a:buChar char="•"/>
            </a:pPr>
            <a:r>
              <a:rPr lang="en-US" b="1"/>
              <a:t>Plate Tectonics</a:t>
            </a:r>
            <a:endParaRPr/>
          </a:p>
        </p:txBody>
      </p:sp>
      <p:sp>
        <p:nvSpPr>
          <p:cNvPr id="160" name="Google Shape;160;p10"/>
          <p:cNvSpPr txBox="1"/>
          <p:nvPr/>
        </p:nvSpPr>
        <p:spPr>
          <a:xfrm>
            <a:off x="6229350" y="3166409"/>
            <a:ext cx="5652509" cy="19389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4000"/>
              <a:buFont typeface="Open Sans"/>
              <a:buAutoNum type="arabicPeriod"/>
            </a:pPr>
            <a:r>
              <a:rPr lang="en-US" sz="4000" b="1">
                <a:solidFill>
                  <a:schemeClr val="dk1"/>
                </a:solidFill>
                <a:latin typeface="Open Sans"/>
                <a:ea typeface="Open Sans"/>
                <a:cs typeface="Open Sans"/>
                <a:sym typeface="Open Sans"/>
              </a:rPr>
              <a:t>Continental Drift</a:t>
            </a:r>
            <a:endParaRPr/>
          </a:p>
          <a:p>
            <a:pPr marL="342900" marR="0" lvl="0" indent="-342900" algn="l" rtl="0">
              <a:spcBef>
                <a:spcPts val="0"/>
              </a:spcBef>
              <a:spcAft>
                <a:spcPts val="0"/>
              </a:spcAft>
              <a:buClr>
                <a:schemeClr val="dk1"/>
              </a:buClr>
              <a:buSzPts val="4000"/>
              <a:buFont typeface="Open Sans"/>
              <a:buAutoNum type="arabicPeriod"/>
            </a:pPr>
            <a:r>
              <a:rPr lang="en-US" sz="4000" b="1">
                <a:solidFill>
                  <a:schemeClr val="dk1"/>
                </a:solidFill>
                <a:latin typeface="Open Sans"/>
                <a:ea typeface="Open Sans"/>
                <a:cs typeface="Open Sans"/>
                <a:sym typeface="Open Sans"/>
              </a:rPr>
              <a:t>Sea Floor Spreading</a:t>
            </a:r>
            <a:endParaRPr/>
          </a:p>
          <a:p>
            <a:pPr marL="342900" marR="0" lvl="0" indent="-342900" algn="l" rtl="0">
              <a:spcBef>
                <a:spcPts val="0"/>
              </a:spcBef>
              <a:spcAft>
                <a:spcPts val="0"/>
              </a:spcAft>
              <a:buClr>
                <a:schemeClr val="dk1"/>
              </a:buClr>
              <a:buSzPts val="4000"/>
              <a:buFont typeface="Open Sans"/>
              <a:buAutoNum type="arabicPeriod"/>
            </a:pPr>
            <a:r>
              <a:rPr lang="en-US" sz="4000" b="1">
                <a:solidFill>
                  <a:schemeClr val="dk1"/>
                </a:solidFill>
                <a:latin typeface="Open Sans"/>
                <a:ea typeface="Open Sans"/>
                <a:cs typeface="Open Sans"/>
                <a:sym typeface="Open Sans"/>
              </a:rPr>
              <a:t>Plate Tectonics</a:t>
            </a:r>
            <a:endParaRPr sz="4000" b="1">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p:nvPr/>
        </p:nvSpPr>
        <p:spPr>
          <a:xfrm>
            <a:off x="348891" y="2610146"/>
            <a:ext cx="5263551" cy="2954655"/>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400"/>
              <a:buFont typeface="Open Sans"/>
              <a:buNone/>
            </a:pPr>
            <a:r>
              <a:rPr lang="en-US" sz="2400" b="1" i="0" u="none" strike="noStrike" cap="none">
                <a:solidFill>
                  <a:srgbClr val="000000"/>
                </a:solidFill>
                <a:latin typeface="Open Sans"/>
                <a:ea typeface="Open Sans"/>
                <a:cs typeface="Open Sans"/>
                <a:sym typeface="Open Sans"/>
              </a:rPr>
              <a:t>The continent outlines seem to match</a:t>
            </a:r>
            <a:endParaRPr/>
          </a:p>
          <a:p>
            <a:pPr marL="0" marR="0" lvl="0" indent="-152400" algn="l" rtl="0">
              <a:lnSpc>
                <a:spcPct val="100000"/>
              </a:lnSpc>
              <a:spcBef>
                <a:spcPts val="0"/>
              </a:spcBef>
              <a:spcAft>
                <a:spcPts val="0"/>
              </a:spcAft>
              <a:buClr>
                <a:srgbClr val="000000"/>
              </a:buClr>
              <a:buSzPts val="2400"/>
              <a:buFont typeface="Open Sans"/>
              <a:buChar char="•"/>
            </a:pPr>
            <a:r>
              <a:rPr lang="en-US" sz="2400" b="0" i="0" u="none" strike="noStrike" cap="none">
                <a:solidFill>
                  <a:srgbClr val="000000"/>
                </a:solidFill>
                <a:latin typeface="Open Sans"/>
                <a:ea typeface="Open Sans"/>
                <a:cs typeface="Open Sans"/>
                <a:sym typeface="Open Sans"/>
              </a:rPr>
              <a:t>Jigsaw puzzle</a:t>
            </a:r>
            <a:endParaRPr/>
          </a:p>
          <a:p>
            <a:pPr marL="0" marR="0" lvl="0" indent="-152400" algn="l" rtl="0">
              <a:lnSpc>
                <a:spcPct val="100000"/>
              </a:lnSpc>
              <a:spcBef>
                <a:spcPts val="0"/>
              </a:spcBef>
              <a:spcAft>
                <a:spcPts val="0"/>
              </a:spcAft>
              <a:buClr>
                <a:srgbClr val="000000"/>
              </a:buClr>
              <a:buSzPts val="2400"/>
              <a:buFont typeface="Open Sans"/>
              <a:buChar char="•"/>
            </a:pPr>
            <a:r>
              <a:rPr lang="en-US" sz="2400" b="0" i="0" u="none" strike="noStrike" cap="none">
                <a:solidFill>
                  <a:srgbClr val="000000"/>
                </a:solidFill>
                <a:latin typeface="Open Sans"/>
                <a:ea typeface="Open Sans"/>
                <a:cs typeface="Open Sans"/>
                <a:sym typeface="Open Sans"/>
              </a:rPr>
              <a:t>(</a:t>
            </a:r>
            <a:r>
              <a:rPr lang="en-US" sz="2400" b="0" i="0" u="sng" strike="noStrike" cap="none">
                <a:solidFill>
                  <a:srgbClr val="0000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Ortelius 1596</a:t>
            </a:r>
            <a:r>
              <a:rPr lang="en-US" sz="2400" b="0" i="0" u="none" strike="noStrike" cap="none">
                <a:solidFill>
                  <a:srgbClr val="000000"/>
                </a:solidFill>
                <a:latin typeface="Open Sans"/>
                <a:ea typeface="Open Sans"/>
                <a:cs typeface="Open Sans"/>
                <a:sym typeface="Open Sans"/>
              </a:rPr>
              <a:t>): </a:t>
            </a:r>
            <a:r>
              <a:rPr lang="en-US" sz="2400" b="0" i="1" u="none" strike="noStrike" cap="none">
                <a:solidFill>
                  <a:srgbClr val="000000"/>
                </a:solidFill>
                <a:latin typeface="Open Sans"/>
                <a:ea typeface="Open Sans"/>
                <a:cs typeface="Open Sans"/>
                <a:sym typeface="Open Sans"/>
              </a:rPr>
              <a:t>Thesaurus Geographicus</a:t>
            </a:r>
            <a:endParaRPr sz="2400" b="0" i="0" u="none" strike="noStrike" cap="none">
              <a:solidFill>
                <a:srgbClr val="000000"/>
              </a:solidFill>
              <a:latin typeface="Open Sans"/>
              <a:ea typeface="Open Sans"/>
              <a:cs typeface="Open Sans"/>
              <a:sym typeface="Open Sans"/>
            </a:endParaRPr>
          </a:p>
          <a:p>
            <a:pPr marL="0" marR="0" lvl="0" indent="-152400" algn="l" rtl="0">
              <a:lnSpc>
                <a:spcPct val="100000"/>
              </a:lnSpc>
              <a:spcBef>
                <a:spcPts val="0"/>
              </a:spcBef>
              <a:spcAft>
                <a:spcPts val="0"/>
              </a:spcAft>
              <a:buClr>
                <a:srgbClr val="000000"/>
              </a:buClr>
              <a:buSzPts val="2400"/>
              <a:buFont typeface="Open Sans"/>
              <a:buChar char="•"/>
            </a:pPr>
            <a:r>
              <a:rPr lang="en-US" sz="2400" b="0" i="0" u="none" strike="noStrike" cap="none">
                <a:solidFill>
                  <a:srgbClr val="000000"/>
                </a:solidFill>
                <a:latin typeface="Open Sans"/>
                <a:ea typeface="Open Sans"/>
                <a:cs typeface="Open Sans"/>
                <a:sym typeface="Open Sans"/>
              </a:rPr>
              <a:t>Lilienthal, Humboldt, Snider-Pellegrinii, Kious etc.</a:t>
            </a:r>
            <a:endParaRPr sz="240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Open Sans"/>
              <a:buNone/>
            </a:pPr>
            <a:r>
              <a:rPr lang="en-US" sz="2400" b="0" i="1" u="none" strike="noStrike" cap="none">
                <a:solidFill>
                  <a:srgbClr val="000000"/>
                </a:solidFill>
                <a:latin typeface="Open Sans"/>
                <a:ea typeface="Open Sans"/>
                <a:cs typeface="Open Sans"/>
                <a:sym typeface="Open Sans"/>
              </a:rPr>
              <a:t>(</a:t>
            </a:r>
            <a:r>
              <a:rPr lang="en-US" sz="2400" b="0" i="1" u="sng" strike="noStrike" cap="none">
                <a:solidFill>
                  <a:srgbClr val="0000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Snider-Pellegrini 1858</a:t>
            </a:r>
            <a:r>
              <a:rPr lang="en-US" sz="2400" b="0" i="1" u="none" strike="noStrike" cap="none">
                <a:solidFill>
                  <a:srgbClr val="000000"/>
                </a:solidFill>
                <a:latin typeface="Open Sans"/>
                <a:ea typeface="Open Sans"/>
                <a:cs typeface="Open Sans"/>
                <a:sym typeface="Open Sans"/>
              </a:rPr>
              <a:t>)</a:t>
            </a:r>
            <a:endParaRPr sz="2400" b="0" i="0" u="none" strike="noStrike" cap="none">
              <a:solidFill>
                <a:schemeClr val="dk1"/>
              </a:solidFill>
              <a:latin typeface="Open Sans"/>
              <a:ea typeface="Open Sans"/>
              <a:cs typeface="Open Sans"/>
              <a:sym typeface="Open Sans"/>
            </a:endParaRPr>
          </a:p>
        </p:txBody>
      </p:sp>
      <p:pic>
        <p:nvPicPr>
          <p:cNvPr id="166" name="Google Shape;166;p11"/>
          <p:cNvPicPr preferRelativeResize="0"/>
          <p:nvPr/>
        </p:nvPicPr>
        <p:blipFill rotWithShape="1">
          <a:blip r:embed="rId4">
            <a:alphaModFix/>
          </a:blip>
          <a:srcRect/>
          <a:stretch/>
        </p:blipFill>
        <p:spPr>
          <a:xfrm>
            <a:off x="8998254" y="2148512"/>
            <a:ext cx="3111021" cy="3877924"/>
          </a:xfrm>
          <a:prstGeom prst="rect">
            <a:avLst/>
          </a:prstGeom>
          <a:noFill/>
          <a:ln>
            <a:noFill/>
          </a:ln>
        </p:spPr>
      </p:pic>
      <p:pic>
        <p:nvPicPr>
          <p:cNvPr id="167" name="Google Shape;167;p11"/>
          <p:cNvPicPr preferRelativeResize="0"/>
          <p:nvPr/>
        </p:nvPicPr>
        <p:blipFill rotWithShape="1">
          <a:blip r:embed="rId5">
            <a:alphaModFix/>
          </a:blip>
          <a:srcRect/>
          <a:stretch/>
        </p:blipFill>
        <p:spPr>
          <a:xfrm>
            <a:off x="5791200" y="2148512"/>
            <a:ext cx="3111021" cy="3877924"/>
          </a:xfrm>
          <a:prstGeom prst="rect">
            <a:avLst/>
          </a:prstGeom>
          <a:noFill/>
          <a:ln>
            <a:noFill/>
          </a:ln>
        </p:spPr>
      </p:pic>
      <p:sp>
        <p:nvSpPr>
          <p:cNvPr id="168" name="Google Shape;168;p11"/>
          <p:cNvSpPr/>
          <p:nvPr/>
        </p:nvSpPr>
        <p:spPr>
          <a:xfrm>
            <a:off x="0" y="-19050"/>
            <a:ext cx="12192000" cy="194310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Open Sans"/>
                <a:ea typeface="Open Sans"/>
                <a:cs typeface="Open Sans"/>
                <a:sym typeface="Open Sans"/>
              </a:rPr>
              <a:t>Static earth? Geometric Fit!</a:t>
            </a:r>
            <a:endParaRPr sz="4400" b="1">
              <a:solidFill>
                <a:schemeClr val="l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p:nvPr/>
        </p:nvSpPr>
        <p:spPr>
          <a:xfrm>
            <a:off x="0" y="0"/>
            <a:ext cx="12191999" cy="192405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74" name="Google Shape;174;p12"/>
          <p:cNvSpPr txBox="1">
            <a:spLocks noGrp="1"/>
          </p:cNvSpPr>
          <p:nvPr>
            <p:ph type="title"/>
          </p:nvPr>
        </p:nvSpPr>
        <p:spPr>
          <a:xfrm>
            <a:off x="333550" y="3568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b="1" i="0">
                <a:solidFill>
                  <a:schemeClr val="lt1"/>
                </a:solidFill>
                <a:latin typeface="Arial"/>
                <a:ea typeface="Arial"/>
                <a:cs typeface="Arial"/>
                <a:sym typeface="Arial"/>
              </a:rPr>
              <a:t>Alfred Wegener (1880-1930)</a:t>
            </a:r>
            <a:endParaRPr>
              <a:solidFill>
                <a:schemeClr val="lt1"/>
              </a:solidFill>
            </a:endParaRPr>
          </a:p>
        </p:txBody>
      </p:sp>
      <p:pic>
        <p:nvPicPr>
          <p:cNvPr id="175" name="Google Shape;175;p12"/>
          <p:cNvPicPr preferRelativeResize="0"/>
          <p:nvPr/>
        </p:nvPicPr>
        <p:blipFill rotWithShape="1">
          <a:blip r:embed="rId3">
            <a:alphaModFix/>
          </a:blip>
          <a:srcRect t="-1122"/>
          <a:stretch/>
        </p:blipFill>
        <p:spPr>
          <a:xfrm>
            <a:off x="8212350" y="-49650"/>
            <a:ext cx="3979649" cy="6815751"/>
          </a:xfrm>
          <a:prstGeom prst="rect">
            <a:avLst/>
          </a:prstGeom>
          <a:noFill/>
          <a:ln>
            <a:noFill/>
          </a:ln>
        </p:spPr>
      </p:pic>
      <p:pic>
        <p:nvPicPr>
          <p:cNvPr id="176" name="Google Shape;176;p12"/>
          <p:cNvPicPr preferRelativeResize="0">
            <a:picLocks noGrp="1"/>
          </p:cNvPicPr>
          <p:nvPr>
            <p:ph type="body" idx="1"/>
          </p:nvPr>
        </p:nvPicPr>
        <p:blipFill rotWithShape="1">
          <a:blip r:embed="rId4">
            <a:alphaModFix/>
          </a:blip>
          <a:srcRect/>
          <a:stretch/>
        </p:blipFill>
        <p:spPr>
          <a:xfrm>
            <a:off x="5934450" y="2238328"/>
            <a:ext cx="2277900" cy="3510900"/>
          </a:xfrm>
          <a:prstGeom prst="rect">
            <a:avLst/>
          </a:prstGeom>
          <a:noFill/>
          <a:ln>
            <a:noFill/>
          </a:ln>
        </p:spPr>
      </p:pic>
      <p:sp>
        <p:nvSpPr>
          <p:cNvPr id="177" name="Google Shape;177;p12"/>
          <p:cNvSpPr/>
          <p:nvPr/>
        </p:nvSpPr>
        <p:spPr>
          <a:xfrm>
            <a:off x="587275" y="2055900"/>
            <a:ext cx="4839600" cy="420660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3000"/>
              <a:buFont typeface="Open Sans"/>
              <a:buNone/>
            </a:pPr>
            <a:endParaRPr sz="3000" b="0" i="0" u="none" strike="noStrike" cap="none">
              <a:solidFill>
                <a:srgbClr val="000000"/>
              </a:solidFill>
              <a:latin typeface="Lato"/>
              <a:ea typeface="Lato"/>
              <a:cs typeface="Lato"/>
              <a:sym typeface="Lato"/>
            </a:endParaRPr>
          </a:p>
          <a:p>
            <a:pPr marL="0" marR="0" lvl="0" indent="-190500" algn="l" rtl="0">
              <a:lnSpc>
                <a:spcPct val="100000"/>
              </a:lnSpc>
              <a:spcBef>
                <a:spcPts val="0"/>
              </a:spcBef>
              <a:spcAft>
                <a:spcPts val="0"/>
              </a:spcAft>
              <a:buClr>
                <a:srgbClr val="000000"/>
              </a:buClr>
              <a:buSzPts val="3000"/>
              <a:buFont typeface="Lato"/>
              <a:buChar char="•"/>
            </a:pPr>
            <a:r>
              <a:rPr lang="en-US" sz="3000" b="0" i="0" u="none" strike="noStrike" cap="none">
                <a:solidFill>
                  <a:srgbClr val="000000"/>
                </a:solidFill>
                <a:latin typeface="Lato"/>
                <a:ea typeface="Lato"/>
                <a:cs typeface="Lato"/>
                <a:sym typeface="Lato"/>
              </a:rPr>
              <a:t>1912, Pangea</a:t>
            </a:r>
            <a:br>
              <a:rPr lang="en-US" sz="3000" b="0" i="0" u="none" strike="noStrike" cap="none">
                <a:solidFill>
                  <a:srgbClr val="000000"/>
                </a:solidFill>
                <a:latin typeface="Lato"/>
                <a:ea typeface="Lato"/>
                <a:cs typeface="Lato"/>
                <a:sym typeface="Lato"/>
              </a:rPr>
            </a:br>
            <a:endParaRPr sz="3000" b="0" i="0" u="none" strike="noStrike" cap="none">
              <a:solidFill>
                <a:srgbClr val="000000"/>
              </a:solidFill>
              <a:latin typeface="Lato"/>
              <a:ea typeface="Lato"/>
              <a:cs typeface="Lato"/>
              <a:sym typeface="Lato"/>
            </a:endParaRPr>
          </a:p>
          <a:p>
            <a:pPr marL="0" marR="0" lvl="0" indent="-190500" algn="l" rtl="0">
              <a:lnSpc>
                <a:spcPct val="100000"/>
              </a:lnSpc>
              <a:spcBef>
                <a:spcPts val="0"/>
              </a:spcBef>
              <a:spcAft>
                <a:spcPts val="0"/>
              </a:spcAft>
              <a:buClr>
                <a:srgbClr val="000000"/>
              </a:buClr>
              <a:buSzPts val="3000"/>
              <a:buFont typeface="Lato"/>
              <a:buChar char="•"/>
            </a:pPr>
            <a:r>
              <a:rPr lang="en-US" sz="3000" b="0" i="1" u="none" strike="noStrike" cap="none">
                <a:solidFill>
                  <a:srgbClr val="000000"/>
                </a:solidFill>
                <a:latin typeface="Lato"/>
                <a:ea typeface="Lato"/>
                <a:cs typeface="Lato"/>
                <a:sym typeface="Lato"/>
              </a:rPr>
              <a:t>Die Entstehung der Kontinente</a:t>
            </a:r>
            <a:r>
              <a:rPr lang="en-US" sz="3000" b="0" i="0" u="none" strike="noStrike" cap="none">
                <a:solidFill>
                  <a:srgbClr val="000000"/>
                </a:solidFill>
                <a:latin typeface="Lato"/>
                <a:ea typeface="Lato"/>
                <a:cs typeface="Lato"/>
                <a:sym typeface="Lato"/>
              </a:rPr>
              <a:t> (</a:t>
            </a:r>
            <a:r>
              <a:rPr lang="en-US" sz="3000" b="0" i="0" u="sng" strike="noStrike" cap="none">
                <a:solidFill>
                  <a:srgbClr val="000000"/>
                </a:solidFill>
                <a:latin typeface="Lato"/>
                <a:ea typeface="Lato"/>
                <a:cs typeface="Lato"/>
                <a:sym typeface="Lato"/>
                <a:hlinkClick r:id="rId5">
                  <a:extLst>
                    <a:ext uri="{A12FA001-AC4F-418D-AE19-62706E023703}">
                      <ahyp:hlinkClr xmlns:ahyp="http://schemas.microsoft.com/office/drawing/2018/hyperlinkcolor" val="tx"/>
                    </a:ext>
                  </a:extLst>
                </a:hlinkClick>
              </a:rPr>
              <a:t>Wegener 1912</a:t>
            </a:r>
            <a:r>
              <a:rPr lang="en-US" sz="3000" b="0" i="0" u="none" strike="noStrike" cap="none">
                <a:solidFill>
                  <a:srgbClr val="000000"/>
                </a:solidFill>
                <a:latin typeface="Lato"/>
                <a:ea typeface="Lato"/>
                <a:cs typeface="Lato"/>
                <a:sym typeface="Lato"/>
              </a:rPr>
              <a:t>)</a:t>
            </a:r>
            <a:endParaRPr/>
          </a:p>
          <a:p>
            <a:pPr marL="0" marR="0" lvl="0" indent="-190500" algn="l" rtl="0">
              <a:lnSpc>
                <a:spcPct val="100000"/>
              </a:lnSpc>
              <a:spcBef>
                <a:spcPts val="0"/>
              </a:spcBef>
              <a:spcAft>
                <a:spcPts val="0"/>
              </a:spcAft>
              <a:buClr>
                <a:srgbClr val="000000"/>
              </a:buClr>
              <a:buSzPts val="3000"/>
              <a:buFont typeface="Lato"/>
              <a:buChar char="•"/>
            </a:pPr>
            <a:r>
              <a:rPr lang="en-US" sz="3000" b="0" i="0" u="none" strike="noStrike" cap="none">
                <a:solidFill>
                  <a:srgbClr val="000000"/>
                </a:solidFill>
                <a:latin typeface="Lato"/>
                <a:ea typeface="Lato"/>
                <a:cs typeface="Lato"/>
                <a:sym typeface="Lato"/>
              </a:rPr>
              <a:t>Not fully accepted until 1970s</a:t>
            </a:r>
            <a:r>
              <a:rPr lang="en-US" sz="800" b="0" i="0" u="none" strike="noStrike" cap="none">
                <a:solidFill>
                  <a:schemeClr val="dk1"/>
                </a:solidFill>
                <a:latin typeface="Open Sans"/>
                <a:ea typeface="Open Sans"/>
                <a:cs typeface="Open Sans"/>
                <a:sym typeface="Open Sans"/>
              </a:rPr>
              <a:t>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3"/>
          <p:cNvSpPr/>
          <p:nvPr/>
        </p:nvSpPr>
        <p:spPr>
          <a:xfrm>
            <a:off x="0" y="0"/>
            <a:ext cx="12191999" cy="192405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84" name="Google Shape;18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Why?</a:t>
            </a:r>
            <a:endParaRPr b="1">
              <a:solidFill>
                <a:schemeClr val="lt1"/>
              </a:solidFill>
            </a:endParaRPr>
          </a:p>
        </p:txBody>
      </p:sp>
      <p:sp>
        <p:nvSpPr>
          <p:cNvPr id="185" name="Google Shape;185;p13"/>
          <p:cNvSpPr txBox="1">
            <a:spLocks noGrp="1"/>
          </p:cNvSpPr>
          <p:nvPr>
            <p:ph type="body" idx="1"/>
          </p:nvPr>
        </p:nvSpPr>
        <p:spPr>
          <a:xfrm>
            <a:off x="838199" y="2141537"/>
            <a:ext cx="10515600" cy="12874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What do you need to know or assume before you develop continental drift theory (CDT)?</a:t>
            </a:r>
            <a:endParaRPr/>
          </a:p>
          <a:p>
            <a:pPr marL="0" lvl="0" indent="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Font typeface="Open Sans"/>
              <a:buNone/>
            </a:pPr>
            <a:endParaRPr/>
          </a:p>
        </p:txBody>
      </p:sp>
      <p:sp>
        <p:nvSpPr>
          <p:cNvPr id="186" name="Google Shape;186;p13"/>
          <p:cNvSpPr txBox="1"/>
          <p:nvPr/>
        </p:nvSpPr>
        <p:spPr>
          <a:xfrm>
            <a:off x="838199" y="3518179"/>
            <a:ext cx="10515600" cy="2831544"/>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3200"/>
              <a:buFont typeface="Open Sans"/>
              <a:buAutoNum type="arabicPeriod"/>
            </a:pPr>
            <a:r>
              <a:rPr lang="en-US" sz="3200">
                <a:solidFill>
                  <a:schemeClr val="dk1"/>
                </a:solidFill>
                <a:latin typeface="Open Sans"/>
                <a:ea typeface="Open Sans"/>
                <a:cs typeface="Open Sans"/>
                <a:sym typeface="Open Sans"/>
              </a:rPr>
              <a:t>A good understanding of rock time</a:t>
            </a:r>
            <a:endParaRPr/>
          </a:p>
          <a:p>
            <a:pPr marL="514350" marR="0" lvl="0" indent="-514350" algn="l" rtl="0">
              <a:spcBef>
                <a:spcPts val="0"/>
              </a:spcBef>
              <a:spcAft>
                <a:spcPts val="0"/>
              </a:spcAft>
              <a:buClr>
                <a:schemeClr val="dk1"/>
              </a:buClr>
              <a:buSzPts val="3200"/>
              <a:buFont typeface="Open Sans"/>
              <a:buAutoNum type="arabicPeriod"/>
            </a:pPr>
            <a:r>
              <a:rPr lang="en-US" sz="3200">
                <a:solidFill>
                  <a:schemeClr val="dk1"/>
                </a:solidFill>
                <a:latin typeface="Open Sans"/>
                <a:ea typeface="Open Sans"/>
                <a:cs typeface="Open Sans"/>
                <a:sym typeface="Open Sans"/>
              </a:rPr>
              <a:t>Good taxonomy</a:t>
            </a:r>
            <a:endParaRPr/>
          </a:p>
          <a:p>
            <a:pPr marL="514350" marR="0" lvl="0" indent="-514350" algn="l" rtl="0">
              <a:spcBef>
                <a:spcPts val="0"/>
              </a:spcBef>
              <a:spcAft>
                <a:spcPts val="0"/>
              </a:spcAft>
              <a:buClr>
                <a:schemeClr val="dk1"/>
              </a:buClr>
              <a:buSzPts val="3200"/>
              <a:buFont typeface="Open Sans"/>
              <a:buAutoNum type="arabicPeriod"/>
            </a:pPr>
            <a:r>
              <a:rPr lang="en-US" sz="3200">
                <a:solidFill>
                  <a:schemeClr val="dk1"/>
                </a:solidFill>
                <a:latin typeface="Open Sans"/>
                <a:ea typeface="Open Sans"/>
                <a:cs typeface="Open Sans"/>
                <a:sym typeface="Open Sans"/>
              </a:rPr>
              <a:t>Good chronostratigraphy</a:t>
            </a:r>
            <a:endParaRPr sz="3200">
              <a:solidFill>
                <a:schemeClr val="dk1"/>
              </a:solidFill>
              <a:latin typeface="Open Sans"/>
              <a:ea typeface="Open Sans"/>
              <a:cs typeface="Open Sans"/>
              <a:sym typeface="Open Sans"/>
            </a:endParaRPr>
          </a:p>
          <a:p>
            <a:pPr marL="514350" marR="0" lvl="0" indent="-514350" algn="l" rtl="0">
              <a:spcBef>
                <a:spcPts val="0"/>
              </a:spcBef>
              <a:spcAft>
                <a:spcPts val="0"/>
              </a:spcAft>
              <a:buClr>
                <a:schemeClr val="dk1"/>
              </a:buClr>
              <a:buSzPts val="3200"/>
              <a:buFont typeface="Open Sans"/>
              <a:buAutoNum type="arabicPeriod"/>
            </a:pPr>
            <a:r>
              <a:rPr lang="en-US" sz="3200">
                <a:solidFill>
                  <a:schemeClr val="dk1"/>
                </a:solidFill>
                <a:latin typeface="Open Sans"/>
                <a:ea typeface="Open Sans"/>
                <a:cs typeface="Open Sans"/>
                <a:sym typeface="Open Sans"/>
              </a:rPr>
              <a:t>Global scope (NO INTERNET! Invented in 1983)</a:t>
            </a:r>
            <a:endParaRPr/>
          </a:p>
          <a:p>
            <a:pPr marL="514350" marR="0" lvl="0" indent="-514350" algn="l" rtl="0">
              <a:spcBef>
                <a:spcPts val="0"/>
              </a:spcBef>
              <a:spcAft>
                <a:spcPts val="0"/>
              </a:spcAft>
              <a:buClr>
                <a:schemeClr val="dk1"/>
              </a:buClr>
              <a:buSzPts val="3200"/>
              <a:buFont typeface="Open Sans"/>
              <a:buAutoNum type="arabicPeriod"/>
            </a:pPr>
            <a:r>
              <a:rPr lang="en-US" sz="3200" b="1" u="sng">
                <a:solidFill>
                  <a:schemeClr val="dk1"/>
                </a:solidFill>
                <a:latin typeface="Open Sans"/>
                <a:ea typeface="Open Sans"/>
                <a:cs typeface="Open Sans"/>
                <a:sym typeface="Open Sans"/>
              </a:rPr>
              <a:t>Something is making and letting the rocks move</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xEl>
                                              <p:pRg st="1" end="1"/>
                                            </p:txEl>
                                          </p:spTgt>
                                        </p:tgtEl>
                                        <p:attrNameLst>
                                          <p:attrName>style.visibility</p:attrName>
                                        </p:attrNameLst>
                                      </p:cBhvr>
                                      <p:to>
                                        <p:strVal val="visible"/>
                                      </p:to>
                                    </p:set>
                                    <p:animEffect transition="in" filter="fade">
                                      <p:cBhvr>
                                        <p:cTn id="12" dur="500"/>
                                        <p:tgtEl>
                                          <p:spTgt spid="1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xEl>
                                              <p:pRg st="2" end="2"/>
                                            </p:txEl>
                                          </p:spTgt>
                                        </p:tgtEl>
                                        <p:attrNameLst>
                                          <p:attrName>style.visibility</p:attrName>
                                        </p:attrNameLst>
                                      </p:cBhvr>
                                      <p:to>
                                        <p:strVal val="visible"/>
                                      </p:to>
                                    </p:set>
                                    <p:animEffect transition="in" filter="fade">
                                      <p:cBhvr>
                                        <p:cTn id="17" dur="500"/>
                                        <p:tgtEl>
                                          <p:spTgt spid="1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
                                            <p:txEl>
                                              <p:pRg st="3" end="3"/>
                                            </p:txEl>
                                          </p:spTgt>
                                        </p:tgtEl>
                                        <p:attrNameLst>
                                          <p:attrName>style.visibility</p:attrName>
                                        </p:attrNameLst>
                                      </p:cBhvr>
                                      <p:to>
                                        <p:strVal val="visible"/>
                                      </p:to>
                                    </p:set>
                                    <p:animEffect transition="in" filter="fade">
                                      <p:cBhvr>
                                        <p:cTn id="22" dur="500"/>
                                        <p:tgtEl>
                                          <p:spTgt spid="1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
                                            <p:txEl>
                                              <p:pRg st="4" end="4"/>
                                            </p:txEl>
                                          </p:spTgt>
                                        </p:tgtEl>
                                        <p:attrNameLst>
                                          <p:attrName>style.visibility</p:attrName>
                                        </p:attrNameLst>
                                      </p:cBhvr>
                                      <p:to>
                                        <p:strVal val="visible"/>
                                      </p:to>
                                    </p:set>
                                    <p:animEffect transition="in" filter="fade">
                                      <p:cBhvr>
                                        <p:cTn id="27" dur="500"/>
                                        <p:tgtEl>
                                          <p:spTgt spid="1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6">
                                            <p:txEl>
                                              <p:pRg st="5" end="5"/>
                                            </p:txEl>
                                          </p:spTgt>
                                        </p:tgtEl>
                                        <p:attrNameLst>
                                          <p:attrName>style.visibility</p:attrName>
                                        </p:attrNameLst>
                                      </p:cBhvr>
                                      <p:to>
                                        <p:strVal val="visible"/>
                                      </p:to>
                                    </p:set>
                                    <p:animEffect transition="in" filter="fade">
                                      <p:cBhvr>
                                        <p:cTn id="32" dur="500"/>
                                        <p:tgtEl>
                                          <p:spTgt spid="1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190"/>
        <p:cNvGrpSpPr/>
        <p:nvPr/>
      </p:nvGrpSpPr>
      <p:grpSpPr>
        <a:xfrm>
          <a:off x="0" y="0"/>
          <a:ext cx="0" cy="0"/>
          <a:chOff x="0" y="0"/>
          <a:chExt cx="0" cy="0"/>
        </a:xfrm>
      </p:grpSpPr>
      <p:sp>
        <p:nvSpPr>
          <p:cNvPr id="191" name="Google Shape;191;p14"/>
          <p:cNvSpPr txBox="1">
            <a:spLocks noGrp="1"/>
          </p:cNvSpPr>
          <p:nvPr>
            <p:ph type="title"/>
          </p:nvPr>
        </p:nvSpPr>
        <p:spPr>
          <a:xfrm>
            <a:off x="838200" y="2135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Other explanations?</a:t>
            </a:r>
            <a:endParaRPr b="1">
              <a:solidFill>
                <a:schemeClr val="lt1"/>
              </a:solidFill>
            </a:endParaRPr>
          </a:p>
        </p:txBody>
      </p:sp>
      <p:sp>
        <p:nvSpPr>
          <p:cNvPr id="192" name="Google Shape;192;p14"/>
          <p:cNvSpPr txBox="1">
            <a:spLocks noGrp="1"/>
          </p:cNvSpPr>
          <p:nvPr>
            <p:ph type="body" idx="1"/>
          </p:nvPr>
        </p:nvSpPr>
        <p:spPr>
          <a:xfrm>
            <a:off x="838200" y="1825625"/>
            <a:ext cx="379095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b="1">
                <a:solidFill>
                  <a:schemeClr val="lt1"/>
                </a:solidFill>
              </a:rPr>
              <a:t>Expanding earth</a:t>
            </a:r>
            <a:endParaRPr b="1">
              <a:solidFill>
                <a:schemeClr val="lt1"/>
              </a:solidFill>
            </a:endParaRPr>
          </a:p>
        </p:txBody>
      </p:sp>
      <p:pic>
        <p:nvPicPr>
          <p:cNvPr id="193" name="Google Shape;193;p14"/>
          <p:cNvPicPr preferRelativeResize="0"/>
          <p:nvPr/>
        </p:nvPicPr>
        <p:blipFill rotWithShape="1">
          <a:blip r:embed="rId3">
            <a:alphaModFix/>
          </a:blip>
          <a:srcRect/>
          <a:stretch/>
        </p:blipFill>
        <p:spPr>
          <a:xfrm>
            <a:off x="5837519" y="1539081"/>
            <a:ext cx="6163981" cy="4632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197"/>
        <p:cNvGrpSpPr/>
        <p:nvPr/>
      </p:nvGrpSpPr>
      <p:grpSpPr>
        <a:xfrm>
          <a:off x="0" y="0"/>
          <a:ext cx="0" cy="0"/>
          <a:chOff x="0" y="0"/>
          <a:chExt cx="0" cy="0"/>
        </a:xfrm>
      </p:grpSpPr>
      <p:sp>
        <p:nvSpPr>
          <p:cNvPr id="198" name="Google Shape;198;p15"/>
          <p:cNvSpPr txBox="1">
            <a:spLocks noGrp="1"/>
          </p:cNvSpPr>
          <p:nvPr>
            <p:ph type="title"/>
          </p:nvPr>
        </p:nvSpPr>
        <p:spPr>
          <a:xfrm>
            <a:off x="838200" y="2135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Other explanations?</a:t>
            </a:r>
            <a:endParaRPr b="1">
              <a:solidFill>
                <a:schemeClr val="lt1"/>
              </a:solidFill>
            </a:endParaRPr>
          </a:p>
        </p:txBody>
      </p:sp>
      <p:sp>
        <p:nvSpPr>
          <p:cNvPr id="199" name="Google Shape;199;p15"/>
          <p:cNvSpPr txBox="1">
            <a:spLocks noGrp="1"/>
          </p:cNvSpPr>
          <p:nvPr>
            <p:ph type="body" idx="1"/>
          </p:nvPr>
        </p:nvSpPr>
        <p:spPr>
          <a:xfrm>
            <a:off x="838200" y="1825625"/>
            <a:ext cx="27813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b="1">
                <a:solidFill>
                  <a:schemeClr val="lt1"/>
                </a:solidFill>
              </a:rPr>
              <a:t>Landbridges? </a:t>
            </a:r>
            <a:endParaRPr/>
          </a:p>
        </p:txBody>
      </p:sp>
      <p:pic>
        <p:nvPicPr>
          <p:cNvPr id="200" name="Google Shape;200;p15"/>
          <p:cNvPicPr preferRelativeResize="0"/>
          <p:nvPr/>
        </p:nvPicPr>
        <p:blipFill rotWithShape="1">
          <a:blip r:embed="rId3">
            <a:alphaModFix/>
          </a:blip>
          <a:srcRect/>
          <a:stretch/>
        </p:blipFill>
        <p:spPr>
          <a:xfrm>
            <a:off x="5502435" y="1433513"/>
            <a:ext cx="6140133" cy="4743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205"/>
        <p:cNvGrpSpPr/>
        <p:nvPr/>
      </p:nvGrpSpPr>
      <p:grpSpPr>
        <a:xfrm>
          <a:off x="0" y="0"/>
          <a:ext cx="0" cy="0"/>
          <a:chOff x="0" y="0"/>
          <a:chExt cx="0" cy="0"/>
        </a:xfrm>
      </p:grpSpPr>
      <p:pic>
        <p:nvPicPr>
          <p:cNvPr id="206" name="Google Shape;206;p16" descr="Continental Drift: A Tale of Moving Continents and Plate Tectonics - Earth  How"/>
          <p:cNvPicPr preferRelativeResize="0"/>
          <p:nvPr/>
        </p:nvPicPr>
        <p:blipFill rotWithShape="1">
          <a:blip r:embed="rId3">
            <a:alphaModFix/>
          </a:blip>
          <a:srcRect/>
          <a:stretch/>
        </p:blipFill>
        <p:spPr>
          <a:xfrm>
            <a:off x="2314574" y="797719"/>
            <a:ext cx="8072437" cy="6060281"/>
          </a:xfrm>
          <a:prstGeom prst="rect">
            <a:avLst/>
          </a:prstGeom>
          <a:noFill/>
          <a:ln>
            <a:noFill/>
          </a:ln>
        </p:spPr>
      </p:pic>
      <p:sp>
        <p:nvSpPr>
          <p:cNvPr id="207" name="Google Shape;20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Continental Drift: What does it offer?</a:t>
            </a:r>
            <a:endParaRPr b="1">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212"/>
        <p:cNvGrpSpPr/>
        <p:nvPr/>
      </p:nvGrpSpPr>
      <p:grpSpPr>
        <a:xfrm>
          <a:off x="0" y="0"/>
          <a:ext cx="0" cy="0"/>
          <a:chOff x="0" y="0"/>
          <a:chExt cx="0" cy="0"/>
        </a:xfrm>
      </p:grpSpPr>
      <p:pic>
        <p:nvPicPr>
          <p:cNvPr id="213" name="Google Shape;213;p17" descr="Kristie McMahon A Global Puzzle"/>
          <p:cNvPicPr preferRelativeResize="0"/>
          <p:nvPr/>
        </p:nvPicPr>
        <p:blipFill rotWithShape="1">
          <a:blip r:embed="rId3">
            <a:alphaModFix/>
          </a:blip>
          <a:srcRect/>
          <a:stretch/>
        </p:blipFill>
        <p:spPr>
          <a:xfrm>
            <a:off x="1928813" y="0"/>
            <a:ext cx="8872537"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218"/>
        <p:cNvGrpSpPr/>
        <p:nvPr/>
      </p:nvGrpSpPr>
      <p:grpSpPr>
        <a:xfrm>
          <a:off x="0" y="0"/>
          <a:ext cx="0" cy="0"/>
          <a:chOff x="0" y="0"/>
          <a:chExt cx="0" cy="0"/>
        </a:xfrm>
      </p:grpSpPr>
      <p:pic>
        <p:nvPicPr>
          <p:cNvPr id="219" name="Google Shape;219;p18" descr="Kristie McMahon A Global Puzzle, 46% OFF"/>
          <p:cNvPicPr preferRelativeResize="0"/>
          <p:nvPr/>
        </p:nvPicPr>
        <p:blipFill rotWithShape="1">
          <a:blip r:embed="rId3">
            <a:alphaModFix/>
          </a:blip>
          <a:srcRect/>
          <a:stretch/>
        </p:blipFill>
        <p:spPr>
          <a:xfrm>
            <a:off x="1668463" y="0"/>
            <a:ext cx="885507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224"/>
        <p:cNvGrpSpPr/>
        <p:nvPr/>
      </p:nvGrpSpPr>
      <p:grpSpPr>
        <a:xfrm>
          <a:off x="0" y="0"/>
          <a:ext cx="0" cy="0"/>
          <a:chOff x="0" y="0"/>
          <a:chExt cx="0" cy="0"/>
        </a:xfrm>
      </p:grpSpPr>
      <p:pic>
        <p:nvPicPr>
          <p:cNvPr id="225" name="Google Shape;225;p19" descr="Continental Drift: A Tale of Moving Continents and Plate Tectonics - Earth  How"/>
          <p:cNvPicPr preferRelativeResize="0"/>
          <p:nvPr/>
        </p:nvPicPr>
        <p:blipFill rotWithShape="1">
          <a:blip r:embed="rId3">
            <a:alphaModFix/>
          </a:blip>
          <a:srcRect/>
          <a:stretch/>
        </p:blipFill>
        <p:spPr>
          <a:xfrm>
            <a:off x="2371724" y="797719"/>
            <a:ext cx="8072437" cy="6060281"/>
          </a:xfrm>
          <a:prstGeom prst="rect">
            <a:avLst/>
          </a:prstGeom>
          <a:noFill/>
          <a:ln>
            <a:noFill/>
          </a:ln>
        </p:spPr>
      </p:pic>
      <p:sp>
        <p:nvSpPr>
          <p:cNvPr id="226" name="Google Shape;2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Open Sans"/>
              <a:buNone/>
            </a:pPr>
            <a:r>
              <a:rPr lang="en-US" sz="4800" b="1">
                <a:solidFill>
                  <a:schemeClr val="lt1"/>
                </a:solidFill>
              </a:rPr>
              <a:t>CDT: What does it NOT offer?</a:t>
            </a:r>
            <a:endParaRPr sz="4800" b="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a:picLocks noGrp="1"/>
          </p:cNvPicPr>
          <p:nvPr>
            <p:ph type="body" idx="1"/>
          </p:nvPr>
        </p:nvPicPr>
        <p:blipFill rotWithShape="1">
          <a:blip r:embed="rId3">
            <a:alphaModFix/>
          </a:blip>
          <a:srcRect/>
          <a:stretch/>
        </p:blipFill>
        <p:spPr>
          <a:xfrm>
            <a:off x="0" y="0"/>
            <a:ext cx="5140342" cy="6858000"/>
          </a:xfrm>
          <a:prstGeom prst="rect">
            <a:avLst/>
          </a:prstGeom>
          <a:noFill/>
          <a:ln>
            <a:noFill/>
          </a:ln>
        </p:spPr>
      </p:pic>
      <p:sp>
        <p:nvSpPr>
          <p:cNvPr id="96" name="Google Shape;96;p2"/>
          <p:cNvSpPr txBox="1">
            <a:spLocks noGrp="1"/>
          </p:cNvSpPr>
          <p:nvPr>
            <p:ph type="title"/>
          </p:nvPr>
        </p:nvSpPr>
        <p:spPr>
          <a:xfrm>
            <a:off x="52959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Open Sans"/>
              <a:buNone/>
            </a:pPr>
            <a:r>
              <a:rPr lang="en-US" b="1">
                <a:solidFill>
                  <a:schemeClr val="dk2"/>
                </a:solidFill>
              </a:rPr>
              <a:t>Elizabeth M. Dowding</a:t>
            </a:r>
            <a:endParaRPr b="1">
              <a:solidFill>
                <a:schemeClr val="dk2"/>
              </a:solidFill>
            </a:endParaRPr>
          </a:p>
        </p:txBody>
      </p:sp>
      <p:sp>
        <p:nvSpPr>
          <p:cNvPr id="97" name="Google Shape;97;p2"/>
          <p:cNvSpPr txBox="1"/>
          <p:nvPr/>
        </p:nvSpPr>
        <p:spPr>
          <a:xfrm>
            <a:off x="5295900" y="2743200"/>
            <a:ext cx="5038559" cy="18158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Open Sans"/>
                <a:ea typeface="Open Sans"/>
                <a:cs typeface="Open Sans"/>
                <a:sym typeface="Open Sans"/>
              </a:rPr>
              <a:t>Palaeobiogeography</a:t>
            </a:r>
            <a:endParaRPr sz="2800" b="0" i="0" u="none" strike="noStrike" cap="none">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Open Sans"/>
                <a:ea typeface="Open Sans"/>
                <a:cs typeface="Open Sans"/>
                <a:sym typeface="Open Sans"/>
              </a:rPr>
              <a:t>Spatial patterns of diversity</a:t>
            </a:r>
            <a:endParaRPr/>
          </a:p>
          <a:p>
            <a:pPr marL="285750" marR="0" lvl="0"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Open Sans"/>
                <a:ea typeface="Open Sans"/>
                <a:cs typeface="Open Sans"/>
                <a:sym typeface="Open Sans"/>
              </a:rPr>
              <a:t>Bioregionalisation</a:t>
            </a:r>
            <a:endParaRPr/>
          </a:p>
          <a:p>
            <a:pPr marL="285750" marR="0" lvl="0"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Open Sans"/>
                <a:ea typeface="Open Sans"/>
                <a:cs typeface="Open Sans"/>
                <a:sym typeface="Open Sans"/>
              </a:rPr>
              <a:t>Palaeogeography</a:t>
            </a:r>
            <a:endParaRPr sz="2800" b="0" i="0" u="none" strike="noStrike" cap="none">
              <a:solidFill>
                <a:schemeClr val="dk1"/>
              </a:solidFill>
              <a:latin typeface="Open Sans"/>
              <a:ea typeface="Open Sans"/>
              <a:cs typeface="Open Sans"/>
              <a:sym typeface="Open Sans"/>
            </a:endParaRPr>
          </a:p>
        </p:txBody>
      </p:sp>
      <p:sp>
        <p:nvSpPr>
          <p:cNvPr id="98" name="Google Shape;98;p2"/>
          <p:cNvSpPr txBox="1"/>
          <p:nvPr/>
        </p:nvSpPr>
        <p:spPr>
          <a:xfrm>
            <a:off x="5295900" y="1325563"/>
            <a:ext cx="28328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Open Sans"/>
                <a:ea typeface="Open Sans"/>
                <a:cs typeface="Open Sans"/>
                <a:sym typeface="Open Sans"/>
              </a:rPr>
              <a:t>PaleoSynthesis Postdoc</a:t>
            </a:r>
            <a:endParaRPr/>
          </a:p>
          <a:p>
            <a:pPr marL="0" marR="0" lvl="0" indent="0" algn="l" rtl="0">
              <a:spcBef>
                <a:spcPts val="0"/>
              </a:spcBef>
              <a:spcAft>
                <a:spcPts val="0"/>
              </a:spcAft>
              <a:buNone/>
            </a:pPr>
            <a:r>
              <a:rPr lang="en-US" sz="18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dowdingem@gmail.com</a:t>
            </a:r>
            <a:r>
              <a:rPr lang="en-US"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p:txBody>
      </p:sp>
      <p:pic>
        <p:nvPicPr>
          <p:cNvPr id="99" name="Google Shape;99;p2" descr="Advisory Board is elected – PALEOSYNTHESIS"/>
          <p:cNvPicPr preferRelativeResize="0"/>
          <p:nvPr/>
        </p:nvPicPr>
        <p:blipFill rotWithShape="1">
          <a:blip r:embed="rId5">
            <a:alphaModFix/>
          </a:blip>
          <a:srcRect/>
          <a:stretch/>
        </p:blipFill>
        <p:spPr>
          <a:xfrm>
            <a:off x="10610850" y="5276850"/>
            <a:ext cx="1581150" cy="1581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1"/>
        <p:cNvGrpSpPr/>
        <p:nvPr/>
      </p:nvGrpSpPr>
      <p:grpSpPr>
        <a:xfrm>
          <a:off x="0" y="0"/>
          <a:ext cx="0" cy="0"/>
          <a:chOff x="0" y="0"/>
          <a:chExt cx="0" cy="0"/>
        </a:xfrm>
      </p:grpSpPr>
      <p:sp>
        <p:nvSpPr>
          <p:cNvPr id="232" name="Google Shape;232;p20"/>
          <p:cNvSpPr/>
          <p:nvPr/>
        </p:nvSpPr>
        <p:spPr>
          <a:xfrm>
            <a:off x="0" y="0"/>
            <a:ext cx="5270500" cy="6858000"/>
          </a:xfrm>
          <a:prstGeom prst="rect">
            <a:avLst/>
          </a:prstGeom>
          <a:solidFill>
            <a:srgbClr val="2B3E5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33" name="Google Shape;233;p20" descr="GIF orange food 3d - animated GIF on GIFER"/>
          <p:cNvPicPr preferRelativeResize="0"/>
          <p:nvPr/>
        </p:nvPicPr>
        <p:blipFill rotWithShape="1">
          <a:blip r:embed="rId3">
            <a:alphaModFix/>
          </a:blip>
          <a:srcRect/>
          <a:stretch/>
        </p:blipFill>
        <p:spPr>
          <a:xfrm>
            <a:off x="5270500" y="-31750"/>
            <a:ext cx="6921500" cy="6921500"/>
          </a:xfrm>
          <a:prstGeom prst="rect">
            <a:avLst/>
          </a:prstGeom>
          <a:noFill/>
          <a:ln>
            <a:noFill/>
          </a:ln>
        </p:spPr>
      </p:pic>
      <p:sp>
        <p:nvSpPr>
          <p:cNvPr id="234" name="Google Shape;234;p20"/>
          <p:cNvSpPr txBox="1">
            <a:spLocks noGrp="1"/>
          </p:cNvSpPr>
          <p:nvPr>
            <p:ph type="title"/>
          </p:nvPr>
        </p:nvSpPr>
        <p:spPr>
          <a:xfrm>
            <a:off x="787400" y="3032125"/>
            <a:ext cx="3695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Mechanism!</a:t>
            </a:r>
            <a:br>
              <a:rPr lang="en-US" b="1">
                <a:solidFill>
                  <a:schemeClr val="lt1"/>
                </a:solidFill>
              </a:rPr>
            </a:br>
            <a:endParaRPr b="1">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1"/>
          <p:cNvPicPr preferRelativeResize="0">
            <a:picLocks noGrp="1"/>
          </p:cNvPicPr>
          <p:nvPr>
            <p:ph type="body" idx="1"/>
          </p:nvPr>
        </p:nvPicPr>
        <p:blipFill rotWithShape="1">
          <a:blip r:embed="rId3">
            <a:alphaModFix/>
          </a:blip>
          <a:srcRect/>
          <a:stretch/>
        </p:blipFill>
        <p:spPr>
          <a:xfrm>
            <a:off x="547187" y="258250"/>
            <a:ext cx="11097626" cy="6341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2"/>
          <p:cNvPicPr preferRelativeResize="0">
            <a:picLocks noGrp="1"/>
          </p:cNvPicPr>
          <p:nvPr>
            <p:ph type="body" idx="1"/>
          </p:nvPr>
        </p:nvPicPr>
        <p:blipFill rotWithShape="1">
          <a:blip r:embed="rId3">
            <a:alphaModFix/>
          </a:blip>
          <a:srcRect/>
          <a:stretch/>
        </p:blipFill>
        <p:spPr>
          <a:xfrm>
            <a:off x="547187" y="258250"/>
            <a:ext cx="11097626" cy="6341500"/>
          </a:xfrm>
          <a:prstGeom prst="rect">
            <a:avLst/>
          </a:prstGeom>
          <a:noFill/>
          <a:ln>
            <a:noFill/>
          </a:ln>
        </p:spPr>
      </p:pic>
      <p:pic>
        <p:nvPicPr>
          <p:cNvPr id="247" name="Google Shape;247;p22"/>
          <p:cNvPicPr preferRelativeResize="0"/>
          <p:nvPr/>
        </p:nvPicPr>
        <p:blipFill rotWithShape="1">
          <a:blip r:embed="rId4">
            <a:alphaModFix/>
          </a:blip>
          <a:srcRect/>
          <a:stretch/>
        </p:blipFill>
        <p:spPr>
          <a:xfrm>
            <a:off x="5295900" y="5614463"/>
            <a:ext cx="6896100" cy="1228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54" name="Google Shape;254;p23"/>
          <p:cNvSpPr txBox="1">
            <a:spLocks noGrp="1"/>
          </p:cNvSpPr>
          <p:nvPr>
            <p:ph type="title"/>
          </p:nvPr>
        </p:nvSpPr>
        <p:spPr>
          <a:xfrm>
            <a:off x="304800" y="1466851"/>
            <a:ext cx="4191000" cy="39433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5400"/>
              <a:buFont typeface="Open Sans"/>
              <a:buNone/>
            </a:pPr>
            <a:r>
              <a:rPr lang="en-US" sz="5400" b="1">
                <a:solidFill>
                  <a:schemeClr val="lt1"/>
                </a:solidFill>
              </a:rPr>
              <a:t>Sea Floor Spreading : Harry Hess,</a:t>
            </a:r>
            <a:br>
              <a:rPr lang="en-US" sz="5400" b="1">
                <a:solidFill>
                  <a:schemeClr val="lt1"/>
                </a:solidFill>
              </a:rPr>
            </a:br>
            <a:r>
              <a:rPr lang="en-US" sz="5400" b="1">
                <a:solidFill>
                  <a:schemeClr val="lt1"/>
                </a:solidFill>
              </a:rPr>
              <a:t> 1960</a:t>
            </a:r>
            <a:endParaRPr sz="5400" b="1">
              <a:solidFill>
                <a:schemeClr val="lt1"/>
              </a:solidFill>
            </a:endParaRPr>
          </a:p>
        </p:txBody>
      </p:sp>
      <p:sp>
        <p:nvSpPr>
          <p:cNvPr id="255" name="Google Shape;255;p23"/>
          <p:cNvSpPr txBox="1">
            <a:spLocks noGrp="1"/>
          </p:cNvSpPr>
          <p:nvPr>
            <p:ph type="body" idx="1"/>
          </p:nvPr>
        </p:nvSpPr>
        <p:spPr>
          <a:xfrm>
            <a:off x="5543550" y="1466851"/>
            <a:ext cx="5981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Seafloor spreading occurs at divergent plate boundaries. As tectonic plates slowly move away from each other, heat from the mantle's convection currents makes the crust more plastic and less dense. The less-dense material rises, often forming a mountain or elevated area of the seafloor.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4" descr="A schematic highlighting Ocean-plate tectonics: ocean-plate formation, cooling and destruction as part of the planet's global mantle convection."/>
          <p:cNvPicPr preferRelativeResize="0">
            <a:picLocks noGrp="1"/>
          </p:cNvPicPr>
          <p:nvPr>
            <p:ph type="body" idx="1"/>
          </p:nvPr>
        </p:nvPicPr>
        <p:blipFill rotWithShape="1">
          <a:blip r:embed="rId3">
            <a:alphaModFix/>
          </a:blip>
          <a:srcRect/>
          <a:stretch/>
        </p:blipFill>
        <p:spPr>
          <a:xfrm>
            <a:off x="1476462" y="191473"/>
            <a:ext cx="9326749" cy="65364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5"/>
          <p:cNvSpPr txBox="1">
            <a:spLocks noGrp="1"/>
          </p:cNvSpPr>
          <p:nvPr>
            <p:ph type="title"/>
          </p:nvPr>
        </p:nvSpPr>
        <p:spPr>
          <a:xfrm>
            <a:off x="514350" y="3308454"/>
            <a:ext cx="4364192" cy="7833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3F4F"/>
              </a:buClr>
              <a:buSzPts val="3200"/>
              <a:buFont typeface="Open Sans"/>
              <a:buNone/>
            </a:pPr>
            <a:r>
              <a:rPr lang="en-US" sz="3200" b="1" i="0">
                <a:solidFill>
                  <a:srgbClr val="323F4F"/>
                </a:solidFill>
                <a:latin typeface="Open Sans"/>
                <a:ea typeface="Open Sans"/>
                <a:cs typeface="Open Sans"/>
                <a:sym typeface="Open Sans"/>
              </a:rPr>
              <a:t>North East Atlantic Ocean Evolution</a:t>
            </a:r>
            <a:br>
              <a:rPr lang="en-US" sz="3200" b="1" i="0">
                <a:solidFill>
                  <a:srgbClr val="323F4F"/>
                </a:solidFill>
                <a:latin typeface="Open Sans"/>
                <a:ea typeface="Open Sans"/>
                <a:cs typeface="Open Sans"/>
                <a:sym typeface="Open Sans"/>
              </a:rPr>
            </a:br>
            <a:endParaRPr sz="3200">
              <a:solidFill>
                <a:srgbClr val="323F4F"/>
              </a:solidFill>
            </a:endParaRPr>
          </a:p>
        </p:txBody>
      </p:sp>
      <p:pic>
        <p:nvPicPr>
          <p:cNvPr id="268" name="Google Shape;268;p25"/>
          <p:cNvPicPr preferRelativeResize="0">
            <a:picLocks noGrp="1"/>
          </p:cNvPicPr>
          <p:nvPr>
            <p:ph type="body" idx="1"/>
          </p:nvPr>
        </p:nvPicPr>
        <p:blipFill rotWithShape="1">
          <a:blip r:embed="rId3">
            <a:alphaModFix/>
          </a:blip>
          <a:srcRect/>
          <a:stretch/>
        </p:blipFill>
        <p:spPr>
          <a:xfrm>
            <a:off x="5772150" y="415679"/>
            <a:ext cx="6267450" cy="6248990"/>
          </a:xfrm>
          <a:prstGeom prst="rect">
            <a:avLst/>
          </a:prstGeom>
          <a:noFill/>
          <a:ln>
            <a:noFill/>
          </a:ln>
        </p:spPr>
      </p:pic>
      <p:sp>
        <p:nvSpPr>
          <p:cNvPr id="269" name="Google Shape;269;p25"/>
          <p:cNvSpPr txBox="1"/>
          <p:nvPr/>
        </p:nvSpPr>
        <p:spPr>
          <a:xfrm>
            <a:off x="514350" y="216798"/>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2"/>
              </a:buClr>
              <a:buSzPts val="4400"/>
              <a:buFont typeface="Open Sans"/>
              <a:buNone/>
            </a:pPr>
            <a:r>
              <a:rPr lang="en-US" sz="4400" b="1">
                <a:solidFill>
                  <a:schemeClr val="dk2"/>
                </a:solidFill>
                <a:latin typeface="Open Sans"/>
                <a:ea typeface="Open Sans"/>
                <a:cs typeface="Open Sans"/>
                <a:sym typeface="Open Sans"/>
              </a:rPr>
              <a:t>Sea Floor Spreading</a:t>
            </a:r>
            <a:endParaRPr sz="4400" b="1">
              <a:solidFill>
                <a:schemeClr val="dk2"/>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Open Sans"/>
              <a:buNone/>
            </a:pPr>
            <a:r>
              <a:rPr lang="en-US" b="1" i="0">
                <a:solidFill>
                  <a:srgbClr val="323F4F"/>
                </a:solidFill>
                <a:latin typeface="Open Sans"/>
                <a:ea typeface="Open Sans"/>
                <a:cs typeface="Open Sans"/>
                <a:sym typeface="Open Sans"/>
              </a:rPr>
              <a:t>Ocean-plate age</a:t>
            </a:r>
            <a:br>
              <a:rPr lang="en-US" b="1" i="0">
                <a:solidFill>
                  <a:srgbClr val="323F4F"/>
                </a:solidFill>
                <a:latin typeface="Open Sans"/>
                <a:ea typeface="Open Sans"/>
                <a:cs typeface="Open Sans"/>
                <a:sym typeface="Open Sans"/>
              </a:rPr>
            </a:br>
            <a:endParaRPr>
              <a:solidFill>
                <a:srgbClr val="323F4F"/>
              </a:solidFill>
            </a:endParaRPr>
          </a:p>
        </p:txBody>
      </p:sp>
      <p:pic>
        <p:nvPicPr>
          <p:cNvPr id="276" name="Google Shape;276;p26" descr="Oceanic plate age shown on a custom Interrupted Mollweide projection from Crameri et al. (2020)."/>
          <p:cNvPicPr preferRelativeResize="0">
            <a:picLocks noGrp="1"/>
          </p:cNvPicPr>
          <p:nvPr>
            <p:ph type="body" idx="1"/>
          </p:nvPr>
        </p:nvPicPr>
        <p:blipFill rotWithShape="1">
          <a:blip r:embed="rId3">
            <a:alphaModFix/>
          </a:blip>
          <a:srcRect/>
          <a:stretch/>
        </p:blipFill>
        <p:spPr>
          <a:xfrm>
            <a:off x="838200" y="1690702"/>
            <a:ext cx="10515600" cy="4302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7" descr="plate tectonics with an orange. Fun demonstration of plate tectonics using  an orange | Earth science activities, Earth science experiments, Earth  science lessons"/>
          <p:cNvPicPr preferRelativeResize="0"/>
          <p:nvPr/>
        </p:nvPicPr>
        <p:blipFill rotWithShape="1">
          <a:blip r:embed="rId3">
            <a:alphaModFix/>
          </a:blip>
          <a:srcRect b="33951"/>
          <a:stretch/>
        </p:blipFill>
        <p:spPr>
          <a:xfrm>
            <a:off x="2633216" y="0"/>
            <a:ext cx="6925567"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55A11"/>
              </a:buClr>
              <a:buSzPts val="6000"/>
              <a:buFont typeface="Open Sans"/>
              <a:buNone/>
            </a:pPr>
            <a:r>
              <a:rPr lang="en-US" b="1">
                <a:solidFill>
                  <a:srgbClr val="C55A11"/>
                </a:solidFill>
                <a:latin typeface="Open Sans"/>
                <a:ea typeface="Open Sans"/>
                <a:cs typeface="Open Sans"/>
                <a:sym typeface="Open Sans"/>
              </a:rPr>
              <a:t>The Wilson Cycle</a:t>
            </a:r>
            <a:endParaRPr/>
          </a:p>
        </p:txBody>
      </p:sp>
      <p:sp>
        <p:nvSpPr>
          <p:cNvPr id="289" name="Google Shape;289;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55A11"/>
              </a:buClr>
              <a:buSzPts val="2400"/>
              <a:buNone/>
            </a:pPr>
            <a:r>
              <a:rPr lang="en-US">
                <a:solidFill>
                  <a:srgbClr val="C55A11"/>
                </a:solidFill>
                <a:latin typeface="Open Sans"/>
                <a:ea typeface="Open Sans"/>
                <a:cs typeface="Open Sans"/>
                <a:sym typeface="Open Sans"/>
              </a:rPr>
              <a:t>How to make and unmake Pangea </a:t>
            </a:r>
            <a:endParaRPr/>
          </a:p>
        </p:txBody>
      </p:sp>
      <p:pic>
        <p:nvPicPr>
          <p:cNvPr id="290" name="Google Shape;290;p28" descr="Page 29 | Macro orange Vectors &amp; Illustrations for Free Download | Freepik"/>
          <p:cNvPicPr preferRelativeResize="0"/>
          <p:nvPr/>
        </p:nvPicPr>
        <p:blipFill rotWithShape="1">
          <a:blip r:embed="rId3">
            <a:alphaModFix/>
          </a:blip>
          <a:srcRect/>
          <a:stretch/>
        </p:blipFill>
        <p:spPr>
          <a:xfrm flipH="1">
            <a:off x="749300" y="2157368"/>
            <a:ext cx="2009163" cy="2009163"/>
          </a:xfrm>
          <a:prstGeom prst="rect">
            <a:avLst/>
          </a:prstGeom>
          <a:noFill/>
          <a:ln>
            <a:noFill/>
          </a:ln>
        </p:spPr>
      </p:pic>
      <p:pic>
        <p:nvPicPr>
          <p:cNvPr id="291" name="Google Shape;291;p28" descr="Page 29 | Macro orange Vectors &amp; Illustrations for Free Download | Freepik"/>
          <p:cNvPicPr preferRelativeResize="0"/>
          <p:nvPr/>
        </p:nvPicPr>
        <p:blipFill rotWithShape="1">
          <a:blip r:embed="rId3">
            <a:alphaModFix/>
          </a:blip>
          <a:srcRect/>
          <a:stretch/>
        </p:blipFill>
        <p:spPr>
          <a:xfrm>
            <a:off x="9243154" y="2157367"/>
            <a:ext cx="2009163" cy="20091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9" descr="A sketch outlining the link between the viscous convection within the Earth’s mantle and tectonic surface plate motions."/>
          <p:cNvPicPr preferRelativeResize="0"/>
          <p:nvPr/>
        </p:nvPicPr>
        <p:blipFill rotWithShape="1">
          <a:blip r:embed="rId3">
            <a:alphaModFix/>
          </a:blip>
          <a:srcRect/>
          <a:stretch/>
        </p:blipFill>
        <p:spPr>
          <a:xfrm>
            <a:off x="2657475" y="0"/>
            <a:ext cx="6875463"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05" name="Google Shape;105;p3"/>
          <p:cNvSpPr txBox="1">
            <a:spLocks noGrp="1"/>
          </p:cNvSpPr>
          <p:nvPr>
            <p:ph type="title"/>
          </p:nvPr>
        </p:nvSpPr>
        <p:spPr>
          <a:xfrm>
            <a:off x="647700" y="2766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Open Sans"/>
              <a:buNone/>
            </a:pPr>
            <a:r>
              <a:rPr lang="en-US" sz="4800" b="1">
                <a:solidFill>
                  <a:schemeClr val="lt1"/>
                </a:solidFill>
              </a:rPr>
              <a:t>Contents	</a:t>
            </a:r>
            <a:endParaRPr sz="4800" b="1">
              <a:solidFill>
                <a:schemeClr val="lt1"/>
              </a:solidFill>
            </a:endParaRPr>
          </a:p>
        </p:txBody>
      </p:sp>
      <p:sp>
        <p:nvSpPr>
          <p:cNvPr id="106" name="Google Shape;106;p3"/>
          <p:cNvSpPr txBox="1">
            <a:spLocks noGrp="1"/>
          </p:cNvSpPr>
          <p:nvPr>
            <p:ph type="body" idx="1"/>
          </p:nvPr>
        </p:nvSpPr>
        <p:spPr>
          <a:xfrm>
            <a:off x="5334000" y="2559844"/>
            <a:ext cx="6858000" cy="1738312"/>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Open Sans"/>
              <a:buAutoNum type="arabicPeriod"/>
            </a:pPr>
            <a:r>
              <a:rPr lang="en-US"/>
              <a:t>Introduction to learning outcomes</a:t>
            </a:r>
            <a:endParaRPr/>
          </a:p>
          <a:p>
            <a:pPr marL="514350" lvl="0" indent="-514350" algn="l" rtl="0">
              <a:lnSpc>
                <a:spcPct val="90000"/>
              </a:lnSpc>
              <a:spcBef>
                <a:spcPts val="1000"/>
              </a:spcBef>
              <a:spcAft>
                <a:spcPts val="0"/>
              </a:spcAft>
              <a:buClr>
                <a:schemeClr val="dk1"/>
              </a:buClr>
              <a:buSzPts val="2800"/>
              <a:buFont typeface="Open Sans"/>
              <a:buAutoNum type="arabicPeriod"/>
            </a:pPr>
            <a:r>
              <a:rPr lang="en-US"/>
              <a:t>History of the theory</a:t>
            </a:r>
            <a:endParaRPr/>
          </a:p>
          <a:p>
            <a:pPr marL="514350" lvl="0" indent="-514350" algn="l" rtl="0">
              <a:lnSpc>
                <a:spcPct val="90000"/>
              </a:lnSpc>
              <a:spcBef>
                <a:spcPts val="1000"/>
              </a:spcBef>
              <a:spcAft>
                <a:spcPts val="0"/>
              </a:spcAft>
              <a:buClr>
                <a:schemeClr val="dk1"/>
              </a:buClr>
              <a:buSzPts val="2800"/>
              <a:buFont typeface="Open Sans"/>
              <a:buAutoNum type="arabicPeriod"/>
            </a:pPr>
            <a:r>
              <a:rPr lang="en-US"/>
              <a:t>Evidence for Plate Tectonics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Open Sans"/>
              <a:buNone/>
            </a:pPr>
            <a:r>
              <a:rPr lang="en-US" b="1">
                <a:solidFill>
                  <a:schemeClr val="dk2"/>
                </a:solidFill>
              </a:rPr>
              <a:t>What is the Difference?</a:t>
            </a:r>
            <a:endParaRPr b="1">
              <a:solidFill>
                <a:schemeClr val="dk2"/>
              </a:solidFill>
            </a:endParaRPr>
          </a:p>
        </p:txBody>
      </p:sp>
      <p:sp>
        <p:nvSpPr>
          <p:cNvPr id="304" name="Google Shape;304;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05" name="Google Shape;305;p30" descr="Continental Drift: A Tale of Moving Continents and Plate Tectonics - Earth  How"/>
          <p:cNvPicPr preferRelativeResize="0"/>
          <p:nvPr/>
        </p:nvPicPr>
        <p:blipFill rotWithShape="1">
          <a:blip r:embed="rId3">
            <a:alphaModFix/>
          </a:blip>
          <a:srcRect/>
          <a:stretch/>
        </p:blipFill>
        <p:spPr>
          <a:xfrm>
            <a:off x="221381" y="1644650"/>
            <a:ext cx="6457950" cy="4848225"/>
          </a:xfrm>
          <a:prstGeom prst="rect">
            <a:avLst/>
          </a:prstGeom>
          <a:noFill/>
          <a:ln>
            <a:noFill/>
          </a:ln>
        </p:spPr>
      </p:pic>
      <p:pic>
        <p:nvPicPr>
          <p:cNvPr id="306" name="Google Shape;306;p30" descr="plate tectonics with an orange. Fun demonstration of plate tectonics using  an orange | Earth science activities, Earth science experiments, Earth  science lessons"/>
          <p:cNvPicPr preferRelativeResize="0"/>
          <p:nvPr/>
        </p:nvPicPr>
        <p:blipFill rotWithShape="1">
          <a:blip r:embed="rId4">
            <a:alphaModFix/>
          </a:blip>
          <a:srcRect b="33951"/>
          <a:stretch/>
        </p:blipFill>
        <p:spPr>
          <a:xfrm>
            <a:off x="7074628" y="1644650"/>
            <a:ext cx="4895991" cy="4848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Open Sans"/>
              <a:buNone/>
            </a:pPr>
            <a:r>
              <a:rPr lang="en-US" b="1">
                <a:solidFill>
                  <a:schemeClr val="dk2"/>
                </a:solidFill>
              </a:rPr>
              <a:t>What is the Difference?</a:t>
            </a:r>
            <a:endParaRPr b="1">
              <a:solidFill>
                <a:schemeClr val="dk2"/>
              </a:solidFill>
            </a:endParaRPr>
          </a:p>
        </p:txBody>
      </p:sp>
      <p:sp>
        <p:nvSpPr>
          <p:cNvPr id="313" name="Google Shape;313;p31"/>
          <p:cNvSpPr txBox="1">
            <a:spLocks noGrp="1"/>
          </p:cNvSpPr>
          <p:nvPr>
            <p:ph type="body" idx="1"/>
          </p:nvPr>
        </p:nvSpPr>
        <p:spPr>
          <a:xfrm>
            <a:off x="590550" y="1825625"/>
            <a:ext cx="6172200" cy="466725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3200"/>
              <a:buChar char="•"/>
            </a:pPr>
            <a:r>
              <a:rPr lang="en-US" sz="3200"/>
              <a:t>Subduction</a:t>
            </a:r>
            <a:endParaRPr/>
          </a:p>
          <a:p>
            <a:pPr marL="228600" lvl="0" indent="-228600" algn="l" rtl="0">
              <a:lnSpc>
                <a:spcPct val="90000"/>
              </a:lnSpc>
              <a:spcBef>
                <a:spcPts val="1000"/>
              </a:spcBef>
              <a:spcAft>
                <a:spcPts val="0"/>
              </a:spcAft>
              <a:buClr>
                <a:schemeClr val="dk1"/>
              </a:buClr>
              <a:buSzPts val="3200"/>
              <a:buChar char="•"/>
            </a:pPr>
            <a:r>
              <a:rPr lang="en-US" sz="3200"/>
              <a:t>Plate destruction</a:t>
            </a:r>
            <a:endParaRPr/>
          </a:p>
          <a:p>
            <a:pPr marL="228600" lvl="0" indent="-228600" algn="l" rtl="0">
              <a:lnSpc>
                <a:spcPct val="90000"/>
              </a:lnSpc>
              <a:spcBef>
                <a:spcPts val="1000"/>
              </a:spcBef>
              <a:spcAft>
                <a:spcPts val="0"/>
              </a:spcAft>
              <a:buClr>
                <a:schemeClr val="dk1"/>
              </a:buClr>
              <a:buSzPts val="3200"/>
              <a:buChar char="•"/>
            </a:pPr>
            <a:r>
              <a:rPr lang="en-US" sz="3200"/>
              <a:t>Plate formation</a:t>
            </a:r>
            <a:endParaRPr/>
          </a:p>
          <a:p>
            <a:pPr marL="228600" lvl="0" indent="-228600" algn="l" rtl="0">
              <a:lnSpc>
                <a:spcPct val="90000"/>
              </a:lnSpc>
              <a:spcBef>
                <a:spcPts val="1000"/>
              </a:spcBef>
              <a:spcAft>
                <a:spcPts val="0"/>
              </a:spcAft>
              <a:buClr>
                <a:schemeClr val="dk1"/>
              </a:buClr>
              <a:buSzPts val="3200"/>
              <a:buChar char="•"/>
            </a:pPr>
            <a:r>
              <a:rPr lang="en-US" sz="3200"/>
              <a:t>Sea floor spreading</a:t>
            </a:r>
            <a:endParaRPr/>
          </a:p>
          <a:p>
            <a:pPr marL="228600" lvl="0" indent="-228600" algn="l" rtl="0">
              <a:lnSpc>
                <a:spcPct val="90000"/>
              </a:lnSpc>
              <a:spcBef>
                <a:spcPts val="1000"/>
              </a:spcBef>
              <a:spcAft>
                <a:spcPts val="0"/>
              </a:spcAft>
              <a:buClr>
                <a:schemeClr val="dk1"/>
              </a:buClr>
              <a:buSzPts val="3200"/>
              <a:buChar char="•"/>
            </a:pPr>
            <a:r>
              <a:rPr lang="en-US" sz="3200"/>
              <a:t>Geodynamics</a:t>
            </a:r>
            <a:endParaRPr/>
          </a:p>
          <a:p>
            <a:pPr marL="685800" lvl="1" indent="-228600" algn="l" rtl="0">
              <a:lnSpc>
                <a:spcPct val="90000"/>
              </a:lnSpc>
              <a:spcBef>
                <a:spcPts val="500"/>
              </a:spcBef>
              <a:spcAft>
                <a:spcPts val="0"/>
              </a:spcAft>
              <a:buClr>
                <a:schemeClr val="dk1"/>
              </a:buClr>
              <a:buSzPts val="2800"/>
              <a:buChar char="•"/>
            </a:pPr>
            <a:r>
              <a:rPr lang="en-US" sz="2800"/>
              <a:t>Slab dynamics</a:t>
            </a:r>
            <a:endParaRPr/>
          </a:p>
          <a:p>
            <a:pPr marL="228600" lvl="0" indent="-228600" algn="l" rtl="0">
              <a:lnSpc>
                <a:spcPct val="90000"/>
              </a:lnSpc>
              <a:spcBef>
                <a:spcPts val="1000"/>
              </a:spcBef>
              <a:spcAft>
                <a:spcPts val="0"/>
              </a:spcAft>
              <a:buClr>
                <a:schemeClr val="dk1"/>
              </a:buClr>
              <a:buSzPts val="3200"/>
              <a:buChar char="•"/>
            </a:pPr>
            <a:r>
              <a:rPr lang="en-US" sz="3200"/>
              <a:t>Mantle heterogeneity</a:t>
            </a:r>
            <a:endParaRPr/>
          </a:p>
          <a:p>
            <a:pPr marL="228600" lvl="0" indent="-228600" algn="l" rtl="0">
              <a:lnSpc>
                <a:spcPct val="90000"/>
              </a:lnSpc>
              <a:spcBef>
                <a:spcPts val="1000"/>
              </a:spcBef>
              <a:spcAft>
                <a:spcPts val="0"/>
              </a:spcAft>
              <a:buClr>
                <a:schemeClr val="dk1"/>
              </a:buClr>
              <a:buSzPts val="3200"/>
              <a:buChar char="•"/>
            </a:pPr>
            <a:r>
              <a:rPr lang="en-US" sz="3200"/>
              <a:t>Core to Palaeomagnetic field inclusive</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314" name="Google Shape;314;p31" descr="plate tectonics with an orange. Fun demonstration of plate tectonics using  an orange | Earth science activities, Earth science experiments, Earth  science lessons"/>
          <p:cNvPicPr preferRelativeResize="0"/>
          <p:nvPr/>
        </p:nvPicPr>
        <p:blipFill rotWithShape="1">
          <a:blip r:embed="rId3">
            <a:alphaModFix/>
          </a:blip>
          <a:srcRect b="33951"/>
          <a:stretch/>
        </p:blipFill>
        <p:spPr>
          <a:xfrm>
            <a:off x="7074628" y="1644650"/>
            <a:ext cx="4895991" cy="4848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2"/>
          <p:cNvSpPr txBox="1">
            <a:spLocks noGrp="1"/>
          </p:cNvSpPr>
          <p:nvPr>
            <p:ph type="title"/>
          </p:nvPr>
        </p:nvSpPr>
        <p:spPr>
          <a:xfrm>
            <a:off x="58737" y="3079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Open Sans"/>
              <a:buNone/>
            </a:pPr>
            <a:r>
              <a:rPr lang="en-US" sz="4000" b="1">
                <a:solidFill>
                  <a:schemeClr val="dk2"/>
                </a:solidFill>
              </a:rPr>
              <a:t>What is the Evidence?</a:t>
            </a:r>
            <a:endParaRPr sz="4000" b="1">
              <a:solidFill>
                <a:schemeClr val="dk2"/>
              </a:solidFill>
            </a:endParaRPr>
          </a:p>
        </p:txBody>
      </p:sp>
      <p:pic>
        <p:nvPicPr>
          <p:cNvPr id="321" name="Google Shape;321;p32" descr="Page 29 | Macro orange Vectors &amp; Illustrations for Free Download | Freepik"/>
          <p:cNvPicPr preferRelativeResize="0"/>
          <p:nvPr/>
        </p:nvPicPr>
        <p:blipFill rotWithShape="1">
          <a:blip r:embed="rId3">
            <a:alphaModFix/>
          </a:blip>
          <a:srcRect/>
          <a:stretch/>
        </p:blipFill>
        <p:spPr>
          <a:xfrm flipH="1">
            <a:off x="0" y="4848837"/>
            <a:ext cx="2009163" cy="2009163"/>
          </a:xfrm>
          <a:prstGeom prst="rect">
            <a:avLst/>
          </a:prstGeom>
          <a:noFill/>
          <a:ln>
            <a:noFill/>
          </a:ln>
        </p:spPr>
      </p:pic>
      <p:pic>
        <p:nvPicPr>
          <p:cNvPr id="322" name="Google Shape;322;p32" descr="A sketch outlining the link between the viscous convection within the Earth’s mantle and tectonic surface plate motions."/>
          <p:cNvPicPr preferRelativeResize="0"/>
          <p:nvPr/>
        </p:nvPicPr>
        <p:blipFill rotWithShape="1">
          <a:blip r:embed="rId4">
            <a:alphaModFix/>
          </a:blip>
          <a:srcRect/>
          <a:stretch/>
        </p:blipFill>
        <p:spPr>
          <a:xfrm>
            <a:off x="5316537" y="0"/>
            <a:ext cx="6875463" cy="6858000"/>
          </a:xfrm>
          <a:prstGeom prst="rect">
            <a:avLst/>
          </a:prstGeom>
          <a:noFill/>
          <a:ln>
            <a:noFill/>
          </a:ln>
        </p:spPr>
      </p:pic>
      <p:sp>
        <p:nvSpPr>
          <p:cNvPr id="323" name="Google Shape;323;p32"/>
          <p:cNvSpPr txBox="1"/>
          <p:nvPr/>
        </p:nvSpPr>
        <p:spPr>
          <a:xfrm>
            <a:off x="185126" y="307975"/>
            <a:ext cx="8194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Part 3</a:t>
            </a:r>
            <a:endParaRPr sz="1800">
              <a:solidFill>
                <a:schemeClr val="dk1"/>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p:cNvSpPr txBox="1">
            <a:spLocks noGrp="1"/>
          </p:cNvSpPr>
          <p:nvPr>
            <p:ph type="title"/>
          </p:nvPr>
        </p:nvSpPr>
        <p:spPr>
          <a:xfrm>
            <a:off x="1695449" y="427037"/>
            <a:ext cx="88010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23F4F"/>
              </a:buClr>
              <a:buSzPts val="4400"/>
              <a:buFont typeface="Open Sans"/>
              <a:buNone/>
            </a:pPr>
            <a:r>
              <a:rPr lang="en-US" b="1">
                <a:solidFill>
                  <a:srgbClr val="323F4F"/>
                </a:solidFill>
                <a:latin typeface="Open Sans"/>
                <a:ea typeface="Open Sans"/>
                <a:cs typeface="Open Sans"/>
                <a:sym typeface="Open Sans"/>
              </a:rPr>
              <a:t>Wilson Cycle: Ocean floor age</a:t>
            </a:r>
            <a:endParaRPr/>
          </a:p>
        </p:txBody>
      </p:sp>
      <p:pic>
        <p:nvPicPr>
          <p:cNvPr id="330" name="Google Shape;330;p33" descr="Oceanic plate age shown on a custom Interrupted Mollweide projection from Crameri et al. (2020)."/>
          <p:cNvPicPr preferRelativeResize="0"/>
          <p:nvPr/>
        </p:nvPicPr>
        <p:blipFill rotWithShape="1">
          <a:blip r:embed="rId3">
            <a:alphaModFix/>
          </a:blip>
          <a:srcRect/>
          <a:stretch/>
        </p:blipFill>
        <p:spPr>
          <a:xfrm>
            <a:off x="216088" y="1885950"/>
            <a:ext cx="11759823" cy="48117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txBox="1">
            <a:spLocks noGrp="1"/>
          </p:cNvSpPr>
          <p:nvPr>
            <p:ph type="title"/>
          </p:nvPr>
        </p:nvSpPr>
        <p:spPr>
          <a:xfrm>
            <a:off x="647700" y="380984"/>
            <a:ext cx="10896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23F4F"/>
              </a:buClr>
              <a:buSzPts val="4400"/>
              <a:buFont typeface="Open Sans"/>
              <a:buNone/>
            </a:pPr>
            <a:r>
              <a:rPr lang="en-US" b="1" i="0">
                <a:solidFill>
                  <a:srgbClr val="323F4F"/>
                </a:solidFill>
                <a:latin typeface="Open Sans"/>
                <a:ea typeface="Open Sans"/>
                <a:cs typeface="Open Sans"/>
                <a:sym typeface="Open Sans"/>
              </a:rPr>
              <a:t>Seismic mantle tomography maps</a:t>
            </a:r>
            <a:br>
              <a:rPr lang="en-US" b="1" i="0">
                <a:solidFill>
                  <a:srgbClr val="323F4F"/>
                </a:solidFill>
                <a:latin typeface="Open Sans"/>
                <a:ea typeface="Open Sans"/>
                <a:cs typeface="Open Sans"/>
                <a:sym typeface="Open Sans"/>
              </a:rPr>
            </a:br>
            <a:endParaRPr>
              <a:solidFill>
                <a:srgbClr val="323F4F"/>
              </a:solidFill>
            </a:endParaRPr>
          </a:p>
        </p:txBody>
      </p:sp>
      <p:pic>
        <p:nvPicPr>
          <p:cNvPr id="337" name="Google Shape;337;p34" descr="Surface projected global horizontal seismic S-wave velocity anomaly maps for different mantle depths revealing the two large low shear-wave velocity provinces (LLSVPs)."/>
          <p:cNvPicPr preferRelativeResize="0">
            <a:picLocks noGrp="1"/>
          </p:cNvPicPr>
          <p:nvPr>
            <p:ph type="body" idx="1"/>
          </p:nvPr>
        </p:nvPicPr>
        <p:blipFill rotWithShape="1">
          <a:blip r:embed="rId3">
            <a:alphaModFix/>
          </a:blip>
          <a:srcRect/>
          <a:stretch/>
        </p:blipFill>
        <p:spPr>
          <a:xfrm>
            <a:off x="979706" y="1364695"/>
            <a:ext cx="10896599" cy="511232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5"/>
          <p:cNvPicPr preferRelativeResize="0"/>
          <p:nvPr/>
        </p:nvPicPr>
        <p:blipFill rotWithShape="1">
          <a:blip r:embed="rId3">
            <a:alphaModFix/>
          </a:blip>
          <a:srcRect/>
          <a:stretch/>
        </p:blipFill>
        <p:spPr>
          <a:xfrm>
            <a:off x="400050" y="1978024"/>
            <a:ext cx="6134433" cy="4351338"/>
          </a:xfrm>
          <a:prstGeom prst="rect">
            <a:avLst/>
          </a:prstGeom>
          <a:noFill/>
          <a:ln>
            <a:noFill/>
          </a:ln>
        </p:spPr>
      </p:pic>
      <p:pic>
        <p:nvPicPr>
          <p:cNvPr id="344" name="Google Shape;344;p35"/>
          <p:cNvPicPr preferRelativeResize="0"/>
          <p:nvPr/>
        </p:nvPicPr>
        <p:blipFill rotWithShape="1">
          <a:blip r:embed="rId4">
            <a:alphaModFix/>
          </a:blip>
          <a:srcRect/>
          <a:stretch/>
        </p:blipFill>
        <p:spPr>
          <a:xfrm>
            <a:off x="6534483" y="1978024"/>
            <a:ext cx="5409456" cy="4351338"/>
          </a:xfrm>
          <a:prstGeom prst="rect">
            <a:avLst/>
          </a:prstGeom>
          <a:noFill/>
          <a:ln>
            <a:noFill/>
          </a:ln>
        </p:spPr>
      </p:pic>
      <p:sp>
        <p:nvSpPr>
          <p:cNvPr id="345" name="Google Shape;345;p35"/>
          <p:cNvSpPr txBox="1"/>
          <p:nvPr/>
        </p:nvSpPr>
        <p:spPr>
          <a:xfrm>
            <a:off x="457160" y="523876"/>
            <a:ext cx="1070613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a:solidFill>
                  <a:schemeClr val="dk2"/>
                </a:solidFill>
                <a:latin typeface="Open Sans"/>
                <a:ea typeface="Open Sans"/>
                <a:cs typeface="Open Sans"/>
                <a:sym typeface="Open Sans"/>
              </a:rPr>
              <a:t>Tomography: Evidence for subduction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6"/>
          <p:cNvPicPr preferRelativeResize="0">
            <a:picLocks noGrp="1"/>
          </p:cNvPicPr>
          <p:nvPr>
            <p:ph type="body" idx="1"/>
          </p:nvPr>
        </p:nvPicPr>
        <p:blipFill rotWithShape="1">
          <a:blip r:embed="rId3">
            <a:alphaModFix/>
          </a:blip>
          <a:srcRect/>
          <a:stretch/>
        </p:blipFill>
        <p:spPr>
          <a:xfrm>
            <a:off x="2627170" y="1206500"/>
            <a:ext cx="6937660" cy="5397500"/>
          </a:xfrm>
          <a:prstGeom prst="rect">
            <a:avLst/>
          </a:prstGeom>
          <a:noFill/>
          <a:ln>
            <a:noFill/>
          </a:ln>
        </p:spPr>
      </p:pic>
      <p:sp>
        <p:nvSpPr>
          <p:cNvPr id="352" name="Google Shape;352;p36"/>
          <p:cNvSpPr txBox="1"/>
          <p:nvPr/>
        </p:nvSpPr>
        <p:spPr>
          <a:xfrm>
            <a:off x="419100" y="254000"/>
            <a:ext cx="688201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333F50"/>
                </a:solidFill>
                <a:latin typeface="Open Sans"/>
                <a:ea typeface="Open Sans"/>
                <a:cs typeface="Open Sans"/>
                <a:sym typeface="Open Sans"/>
              </a:rPr>
              <a:t>Relative plate velocities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endParaRPr/>
          </a:p>
        </p:txBody>
      </p:sp>
      <p:pic>
        <p:nvPicPr>
          <p:cNvPr id="359" name="Google Shape;359;p37" descr="Present-day tectonic plates and corresponding plate motions. Colors... |  Download Scientific Diagram"/>
          <p:cNvPicPr preferRelativeResize="0">
            <a:picLocks noGrp="1"/>
          </p:cNvPicPr>
          <p:nvPr>
            <p:ph type="body" idx="1"/>
          </p:nvPr>
        </p:nvPicPr>
        <p:blipFill rotWithShape="1">
          <a:blip r:embed="rId3">
            <a:alphaModFix/>
          </a:blip>
          <a:srcRect/>
          <a:stretch/>
        </p:blipFill>
        <p:spPr>
          <a:xfrm>
            <a:off x="-35141" y="457200"/>
            <a:ext cx="12262282" cy="5943600"/>
          </a:xfrm>
          <a:prstGeom prst="rect">
            <a:avLst/>
          </a:prstGeom>
          <a:noFill/>
          <a:ln>
            <a:noFill/>
          </a:ln>
        </p:spPr>
      </p:pic>
      <p:sp>
        <p:nvSpPr>
          <p:cNvPr id="360" name="Google Shape;360;p37"/>
          <p:cNvSpPr txBox="1"/>
          <p:nvPr/>
        </p:nvSpPr>
        <p:spPr>
          <a:xfrm>
            <a:off x="9353550" y="6591300"/>
            <a:ext cx="15472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Lu et al 2021</a:t>
            </a:r>
            <a:endParaRPr sz="1800">
              <a:solidFill>
                <a:schemeClr val="dk1"/>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8"/>
          <p:cNvSpPr txBox="1">
            <a:spLocks noGrp="1"/>
          </p:cNvSpPr>
          <p:nvPr>
            <p:ph type="title"/>
          </p:nvPr>
        </p:nvSpPr>
        <p:spPr>
          <a:xfrm>
            <a:off x="0" y="1984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Arial"/>
              <a:buNone/>
            </a:pPr>
            <a:r>
              <a:rPr lang="en-US" b="1" i="0">
                <a:solidFill>
                  <a:schemeClr val="dk2"/>
                </a:solidFill>
                <a:latin typeface="Arial"/>
                <a:ea typeface="Arial"/>
                <a:cs typeface="Arial"/>
                <a:sym typeface="Arial"/>
              </a:rPr>
              <a:t>Plates move above a hotspot</a:t>
            </a:r>
            <a:endParaRPr>
              <a:solidFill>
                <a:schemeClr val="dk2"/>
              </a:solidFill>
            </a:endParaRPr>
          </a:p>
        </p:txBody>
      </p:sp>
      <p:sp>
        <p:nvSpPr>
          <p:cNvPr id="367" name="Google Shape;36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68" name="Google Shape;368;p38"/>
          <p:cNvPicPr preferRelativeResize="0"/>
          <p:nvPr/>
        </p:nvPicPr>
        <p:blipFill rotWithShape="1">
          <a:blip r:embed="rId3">
            <a:alphaModFix/>
          </a:blip>
          <a:srcRect/>
          <a:stretch/>
        </p:blipFill>
        <p:spPr>
          <a:xfrm>
            <a:off x="236886" y="1524000"/>
            <a:ext cx="11718228" cy="51633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9"/>
          <p:cNvSpPr txBox="1">
            <a:spLocks noGrp="1"/>
          </p:cNvSpPr>
          <p:nvPr>
            <p:ph type="title"/>
          </p:nvPr>
        </p:nvSpPr>
        <p:spPr>
          <a:xfrm>
            <a:off x="-133350" y="365125"/>
            <a:ext cx="12573000" cy="1325563"/>
          </a:xfrm>
          <a:prstGeom prst="rect">
            <a:avLst/>
          </a:prstGeom>
          <a:solidFill>
            <a:schemeClr val="dk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Open Sans"/>
              <a:buNone/>
            </a:pPr>
            <a:r>
              <a:rPr lang="en-US" b="1">
                <a:solidFill>
                  <a:schemeClr val="lt1"/>
                </a:solidFill>
                <a:latin typeface="Open Sans"/>
                <a:ea typeface="Open Sans"/>
                <a:cs typeface="Open Sans"/>
                <a:sym typeface="Open Sans"/>
              </a:rPr>
              <a:t>What if </a:t>
            </a:r>
            <a:r>
              <a:rPr lang="en-US" b="1">
                <a:solidFill>
                  <a:schemeClr val="lt1"/>
                </a:solidFill>
              </a:rPr>
              <a:t>it's</a:t>
            </a:r>
            <a:r>
              <a:rPr lang="en-US" b="1">
                <a:solidFill>
                  <a:schemeClr val="lt1"/>
                </a:solidFill>
                <a:latin typeface="Open Sans"/>
                <a:ea typeface="Open Sans"/>
                <a:cs typeface="Open Sans"/>
                <a:sym typeface="Open Sans"/>
              </a:rPr>
              <a:t> older than 220Ma?</a:t>
            </a:r>
            <a:endParaRPr/>
          </a:p>
        </p:txBody>
      </p:sp>
      <p:pic>
        <p:nvPicPr>
          <p:cNvPr id="375" name="Google Shape;375;p39" descr="Oceanic plate age shown on a custom Interrupted Mollweide projection from Crameri et al. (2020)."/>
          <p:cNvPicPr preferRelativeResize="0"/>
          <p:nvPr/>
        </p:nvPicPr>
        <p:blipFill rotWithShape="1">
          <a:blip r:embed="rId3">
            <a:alphaModFix/>
          </a:blip>
          <a:srcRect/>
          <a:stretch/>
        </p:blipFill>
        <p:spPr>
          <a:xfrm>
            <a:off x="1157775" y="2245387"/>
            <a:ext cx="9876449" cy="40411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12" name="Google Shape;112;p4"/>
          <p:cNvSpPr txBox="1">
            <a:spLocks noGrp="1"/>
          </p:cNvSpPr>
          <p:nvPr>
            <p:ph type="title"/>
          </p:nvPr>
        </p:nvSpPr>
        <p:spPr>
          <a:xfrm>
            <a:off x="612775" y="1348396"/>
            <a:ext cx="3790950" cy="41612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Introduction to learning outcomes</a:t>
            </a:r>
            <a:endParaRPr b="1">
              <a:solidFill>
                <a:schemeClr val="lt1"/>
              </a:solidFill>
            </a:endParaRPr>
          </a:p>
        </p:txBody>
      </p:sp>
      <p:sp>
        <p:nvSpPr>
          <p:cNvPr id="113" name="Google Shape;113;p4"/>
          <p:cNvSpPr txBox="1">
            <a:spLocks noGrp="1"/>
          </p:cNvSpPr>
          <p:nvPr>
            <p:ph type="body" idx="1"/>
          </p:nvPr>
        </p:nvSpPr>
        <p:spPr>
          <a:xfrm>
            <a:off x="5314950" y="1498250"/>
            <a:ext cx="6724650" cy="386149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Session 1</a:t>
            </a:r>
            <a:endParaRPr/>
          </a:p>
          <a:p>
            <a:pPr marL="685800" lvl="1" indent="-228600" algn="l" rtl="0">
              <a:lnSpc>
                <a:spcPct val="90000"/>
              </a:lnSpc>
              <a:spcBef>
                <a:spcPts val="500"/>
              </a:spcBef>
              <a:spcAft>
                <a:spcPts val="0"/>
              </a:spcAft>
              <a:buClr>
                <a:schemeClr val="dk1"/>
              </a:buClr>
              <a:buSzPct val="100000"/>
              <a:buChar char="•"/>
            </a:pPr>
            <a:r>
              <a:rPr lang="en-US"/>
              <a:t>Introduction to theory</a:t>
            </a:r>
            <a:endParaRPr/>
          </a:p>
          <a:p>
            <a:pPr marL="228600" lvl="0" indent="-228600" algn="l" rtl="0">
              <a:lnSpc>
                <a:spcPct val="90000"/>
              </a:lnSpc>
              <a:spcBef>
                <a:spcPts val="1000"/>
              </a:spcBef>
              <a:spcAft>
                <a:spcPts val="0"/>
              </a:spcAft>
              <a:buClr>
                <a:schemeClr val="dk1"/>
              </a:buClr>
              <a:buSzPct val="100000"/>
              <a:buChar char="•"/>
            </a:pPr>
            <a:r>
              <a:rPr lang="en-US"/>
              <a:t>Session 2</a:t>
            </a:r>
            <a:endParaRPr/>
          </a:p>
          <a:p>
            <a:pPr marL="685800" lvl="1" indent="-228600" algn="l" rtl="0">
              <a:lnSpc>
                <a:spcPct val="90000"/>
              </a:lnSpc>
              <a:spcBef>
                <a:spcPts val="500"/>
              </a:spcBef>
              <a:spcAft>
                <a:spcPts val="0"/>
              </a:spcAft>
              <a:buClr>
                <a:schemeClr val="dk1"/>
              </a:buClr>
              <a:buSzPct val="100000"/>
              <a:buChar char="•"/>
            </a:pPr>
            <a:r>
              <a:rPr lang="en-US"/>
              <a:t>Introduction to using GPlates</a:t>
            </a:r>
            <a:endParaRPr/>
          </a:p>
          <a:p>
            <a:pPr marL="685800" lvl="1" indent="-228600" algn="l" rtl="0">
              <a:lnSpc>
                <a:spcPct val="90000"/>
              </a:lnSpc>
              <a:spcBef>
                <a:spcPts val="500"/>
              </a:spcBef>
              <a:spcAft>
                <a:spcPts val="0"/>
              </a:spcAft>
              <a:buClr>
                <a:schemeClr val="dk1"/>
              </a:buClr>
              <a:buSzPct val="100000"/>
              <a:buChar char="•"/>
            </a:pPr>
            <a:r>
              <a:rPr lang="en-US"/>
              <a:t>Practical guide to picking a plate reconstruction</a:t>
            </a:r>
            <a:endParaRPr/>
          </a:p>
          <a:p>
            <a:pPr marL="228600" lvl="0" indent="-228600" algn="l" rtl="0">
              <a:lnSpc>
                <a:spcPct val="90000"/>
              </a:lnSpc>
              <a:spcBef>
                <a:spcPts val="1000"/>
              </a:spcBef>
              <a:spcAft>
                <a:spcPts val="0"/>
              </a:spcAft>
              <a:buClr>
                <a:schemeClr val="dk1"/>
              </a:buClr>
              <a:buSzPct val="100000"/>
              <a:buChar char="•"/>
            </a:pPr>
            <a:r>
              <a:rPr lang="en-US"/>
              <a:t> Session 3</a:t>
            </a:r>
            <a:endParaRPr/>
          </a:p>
          <a:p>
            <a:pPr marL="685800" lvl="1" indent="-228600" algn="l" rtl="0">
              <a:lnSpc>
                <a:spcPct val="90000"/>
              </a:lnSpc>
              <a:spcBef>
                <a:spcPts val="500"/>
              </a:spcBef>
              <a:spcAft>
                <a:spcPts val="0"/>
              </a:spcAft>
              <a:buClr>
                <a:schemeClr val="dk1"/>
              </a:buClr>
              <a:buSzPct val="100000"/>
              <a:buChar char="•"/>
            </a:pPr>
            <a:r>
              <a:rPr lang="en-US"/>
              <a:t>Using a plate reconstruction</a:t>
            </a:r>
            <a:endParaRPr/>
          </a:p>
          <a:p>
            <a:pPr marL="228600" lvl="0" indent="-228600" algn="l" rtl="0">
              <a:lnSpc>
                <a:spcPct val="90000"/>
              </a:lnSpc>
              <a:spcBef>
                <a:spcPts val="1000"/>
              </a:spcBef>
              <a:spcAft>
                <a:spcPts val="0"/>
              </a:spcAft>
              <a:buClr>
                <a:schemeClr val="dk1"/>
              </a:buClr>
              <a:buSzPct val="100000"/>
              <a:buChar char="•"/>
            </a:pPr>
            <a:r>
              <a:rPr lang="en-US"/>
              <a:t>Assignment</a:t>
            </a:r>
            <a:endParaRPr/>
          </a:p>
          <a:p>
            <a:pPr marL="685800" lvl="1" indent="-228600" algn="l" rtl="0">
              <a:lnSpc>
                <a:spcPct val="90000"/>
              </a:lnSpc>
              <a:spcBef>
                <a:spcPts val="500"/>
              </a:spcBef>
              <a:spcAft>
                <a:spcPts val="0"/>
              </a:spcAft>
              <a:buClr>
                <a:schemeClr val="dk1"/>
              </a:buClr>
              <a:buSzPct val="100000"/>
              <a:buChar char="•"/>
            </a:pPr>
            <a:r>
              <a:rPr lang="en-US"/>
              <a:t>Group task</a:t>
            </a:r>
            <a:endParaRPr/>
          </a:p>
          <a:p>
            <a:pPr marL="457200" lvl="1" indent="0" algn="l" rtl="0">
              <a:lnSpc>
                <a:spcPct val="90000"/>
              </a:lnSpc>
              <a:spcBef>
                <a:spcPts val="500"/>
              </a:spcBef>
              <a:spcAft>
                <a:spcPts val="0"/>
              </a:spcAft>
              <a:buClr>
                <a:schemeClr val="dk1"/>
              </a:buClr>
              <a:buSzPct val="100000"/>
              <a:buNone/>
            </a:pPr>
            <a:endParaRPr/>
          </a:p>
        </p:txBody>
      </p:sp>
      <p:sp>
        <p:nvSpPr>
          <p:cNvPr id="114" name="Google Shape;114;p4"/>
          <p:cNvSpPr txBox="1"/>
          <p:nvPr/>
        </p:nvSpPr>
        <p:spPr>
          <a:xfrm>
            <a:off x="5360652" y="6360400"/>
            <a:ext cx="4488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Open Sans"/>
                <a:ea typeface="Open Sans"/>
                <a:cs typeface="Open Sans"/>
                <a:sym typeface="Open Sans"/>
              </a:rPr>
              <a:t>https://adamtkocsis.com/se3-gplates/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0"/>
          <p:cNvSpPr txBox="1">
            <a:spLocks noGrp="1"/>
          </p:cNvSpPr>
          <p:nvPr>
            <p:ph type="title"/>
          </p:nvPr>
        </p:nvSpPr>
        <p:spPr>
          <a:xfrm>
            <a:off x="0" y="150813"/>
            <a:ext cx="12191999" cy="1539875"/>
          </a:xfrm>
          <a:prstGeom prst="rect">
            <a:avLst/>
          </a:prstGeom>
          <a:solidFill>
            <a:schemeClr val="dk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Open Sans"/>
              <a:buNone/>
            </a:pPr>
            <a:r>
              <a:rPr lang="en-US" b="1">
                <a:solidFill>
                  <a:schemeClr val="lt1"/>
                </a:solidFill>
              </a:rPr>
              <a:t>Geomagnetism and Palaeomagnetism</a:t>
            </a:r>
            <a:endParaRPr b="1">
              <a:solidFill>
                <a:schemeClr val="lt1"/>
              </a:solidFill>
            </a:endParaRPr>
          </a:p>
        </p:txBody>
      </p:sp>
      <p:pic>
        <p:nvPicPr>
          <p:cNvPr id="382" name="Google Shape;382;p40"/>
          <p:cNvPicPr preferRelativeResize="0">
            <a:picLocks noGrp="1"/>
          </p:cNvPicPr>
          <p:nvPr>
            <p:ph type="body" idx="1"/>
          </p:nvPr>
        </p:nvPicPr>
        <p:blipFill rotWithShape="1">
          <a:blip r:embed="rId3">
            <a:alphaModFix/>
          </a:blip>
          <a:srcRect/>
          <a:stretch/>
        </p:blipFill>
        <p:spPr>
          <a:xfrm>
            <a:off x="5826095" y="1690688"/>
            <a:ext cx="6238603" cy="4351338"/>
          </a:xfrm>
          <a:prstGeom prst="rect">
            <a:avLst/>
          </a:prstGeom>
          <a:noFill/>
          <a:ln>
            <a:noFill/>
          </a:ln>
        </p:spPr>
      </p:pic>
      <p:sp>
        <p:nvSpPr>
          <p:cNvPr id="383" name="Google Shape;383;p40"/>
          <p:cNvSpPr txBox="1"/>
          <p:nvPr/>
        </p:nvSpPr>
        <p:spPr>
          <a:xfrm>
            <a:off x="704887" y="1979354"/>
            <a:ext cx="51106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The Geocentric Axial Dipole (GAD)</a:t>
            </a:r>
            <a:endParaRPr sz="2400">
              <a:solidFill>
                <a:schemeClr val="dk1"/>
              </a:solidFill>
              <a:latin typeface="Open Sans"/>
              <a:ea typeface="Open Sans"/>
              <a:cs typeface="Open Sans"/>
              <a:sym typeface="Open Sans"/>
            </a:endParaRPr>
          </a:p>
        </p:txBody>
      </p:sp>
      <p:pic>
        <p:nvPicPr>
          <p:cNvPr id="384" name="Google Shape;384;p40"/>
          <p:cNvPicPr preferRelativeResize="0"/>
          <p:nvPr/>
        </p:nvPicPr>
        <p:blipFill rotWithShape="1">
          <a:blip r:embed="rId4">
            <a:alphaModFix/>
          </a:blip>
          <a:srcRect/>
          <a:stretch/>
        </p:blipFill>
        <p:spPr>
          <a:xfrm>
            <a:off x="704887" y="2979182"/>
            <a:ext cx="4896679" cy="28501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1" descr="3D Magnetic Inclination or dip-Explained in English-XII Physics - YouTube"/>
          <p:cNvPicPr preferRelativeResize="0"/>
          <p:nvPr/>
        </p:nvPicPr>
        <p:blipFill rotWithShape="1">
          <a:blip r:embed="rId3">
            <a:alphaModFix/>
          </a:blip>
          <a:srcRect/>
          <a:stretch/>
        </p:blipFill>
        <p:spPr>
          <a:xfrm>
            <a:off x="0" y="0"/>
            <a:ext cx="12192000" cy="686022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42" descr="Schematics outlining key elements of the Earth’s magnetic field that is produced in the hot, liquid Outer Core, varies in strength, and even reverses multiple times through the planet’s evolution."/>
          <p:cNvPicPr preferRelativeResize="0">
            <a:picLocks noGrp="1"/>
          </p:cNvPicPr>
          <p:nvPr>
            <p:ph type="body" idx="1"/>
          </p:nvPr>
        </p:nvPicPr>
        <p:blipFill rotWithShape="1">
          <a:blip r:embed="rId3">
            <a:alphaModFix/>
          </a:blip>
          <a:srcRect/>
          <a:stretch/>
        </p:blipFill>
        <p:spPr>
          <a:xfrm>
            <a:off x="2543262" y="30214"/>
            <a:ext cx="7105475" cy="679757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endParaRPr/>
          </a:p>
        </p:txBody>
      </p:sp>
      <p:sp>
        <p:nvSpPr>
          <p:cNvPr id="401" name="Google Shape;40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2" name="Google Shape;402;p43" descr="This is impossible. Here's why | Meme review - YouTub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endParaRPr/>
          </a:p>
        </p:txBody>
      </p:sp>
      <p:sp>
        <p:nvSpPr>
          <p:cNvPr id="408" name="Google Shape;408;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9" name="Google Shape;409;p44" descr="This is impossible. Here's why | Meme review - YouTub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10" name="Google Shape;410;p44"/>
          <p:cNvSpPr txBox="1"/>
          <p:nvPr/>
        </p:nvSpPr>
        <p:spPr>
          <a:xfrm>
            <a:off x="512900" y="1963025"/>
            <a:ext cx="11441100" cy="3155400"/>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a:solidFill>
                  <a:schemeClr val="dk1"/>
                </a:solidFill>
                <a:latin typeface="Open Sans"/>
                <a:ea typeface="Open Sans"/>
                <a:cs typeface="Open Sans"/>
                <a:sym typeface="Open Sans"/>
              </a:rPr>
              <a:t>But how?</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5"/>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17" name="Google Shape;417;p45"/>
          <p:cNvSpPr txBox="1">
            <a:spLocks noGrp="1"/>
          </p:cNvSpPr>
          <p:nvPr>
            <p:ph type="title"/>
          </p:nvPr>
        </p:nvSpPr>
        <p:spPr>
          <a:xfrm>
            <a:off x="203200" y="2097881"/>
            <a:ext cx="4610100" cy="22645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latin typeface="Open Sans"/>
                <a:ea typeface="Open Sans"/>
                <a:cs typeface="Open Sans"/>
                <a:sym typeface="Open Sans"/>
              </a:rPr>
              <a:t>The Geodynamo </a:t>
            </a:r>
            <a:br>
              <a:rPr lang="en-US" b="1">
                <a:solidFill>
                  <a:schemeClr val="lt1"/>
                </a:solidFill>
                <a:latin typeface="Open Sans"/>
                <a:ea typeface="Open Sans"/>
                <a:cs typeface="Open Sans"/>
                <a:sym typeface="Open Sans"/>
              </a:rPr>
            </a:br>
            <a:r>
              <a:rPr lang="en-US" b="1">
                <a:solidFill>
                  <a:schemeClr val="lt1"/>
                </a:solidFill>
              </a:rPr>
              <a:t>H</a:t>
            </a:r>
            <a:r>
              <a:rPr lang="en-US" b="1">
                <a:solidFill>
                  <a:schemeClr val="lt1"/>
                </a:solidFill>
                <a:latin typeface="Open Sans"/>
                <a:ea typeface="Open Sans"/>
                <a:cs typeface="Open Sans"/>
                <a:sym typeface="Open Sans"/>
              </a:rPr>
              <a:t>ypothesis</a:t>
            </a:r>
            <a:endParaRPr/>
          </a:p>
        </p:txBody>
      </p:sp>
      <p:sp>
        <p:nvSpPr>
          <p:cNvPr id="418" name="Google Shape;418;p45"/>
          <p:cNvSpPr txBox="1">
            <a:spLocks noGrp="1"/>
          </p:cNvSpPr>
          <p:nvPr>
            <p:ph type="body" idx="1"/>
          </p:nvPr>
        </p:nvSpPr>
        <p:spPr>
          <a:xfrm>
            <a:off x="5276850" y="228600"/>
            <a:ext cx="6915150" cy="6324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323F4F"/>
              </a:buClr>
              <a:buSzPts val="3600"/>
              <a:buNone/>
            </a:pPr>
            <a:r>
              <a:rPr lang="en-US" sz="3600" b="0" i="0">
                <a:solidFill>
                  <a:srgbClr val="323F4F"/>
                </a:solidFill>
                <a:latin typeface="Open Sans"/>
                <a:ea typeface="Open Sans"/>
                <a:cs typeface="Open Sans"/>
                <a:sym typeface="Open Sans"/>
              </a:rPr>
              <a:t>The </a:t>
            </a:r>
            <a:r>
              <a:rPr lang="en-US" sz="3600" b="0" i="0" u="sng">
                <a:solidFill>
                  <a:srgbClr val="323F4F"/>
                </a:solidFill>
                <a:latin typeface="Open Sans"/>
                <a:ea typeface="Open Sans"/>
                <a:cs typeface="Open Sans"/>
                <a:sym typeface="Open Sans"/>
              </a:rPr>
              <a:t>dynamo theory </a:t>
            </a:r>
            <a:r>
              <a:rPr lang="en-US" sz="3600" b="0" i="0">
                <a:solidFill>
                  <a:srgbClr val="323F4F"/>
                </a:solidFill>
                <a:latin typeface="Open Sans"/>
                <a:ea typeface="Open Sans"/>
                <a:cs typeface="Open Sans"/>
                <a:sym typeface="Open Sans"/>
              </a:rPr>
              <a:t>describes the process through which a rotating, convecting, and electrically conducting fluid can maintain a magnetic field over astronomical time scales</a:t>
            </a:r>
            <a:endParaRPr/>
          </a:p>
          <a:p>
            <a:pPr marL="0" lvl="0" indent="0" algn="l" rtl="0">
              <a:lnSpc>
                <a:spcPct val="90000"/>
              </a:lnSpc>
              <a:spcBef>
                <a:spcPts val="1000"/>
              </a:spcBef>
              <a:spcAft>
                <a:spcPts val="0"/>
              </a:spcAft>
              <a:buClr>
                <a:schemeClr val="dk1"/>
              </a:buClr>
              <a:buSzPts val="3600"/>
              <a:buNone/>
            </a:pPr>
            <a:endParaRPr sz="3600">
              <a:solidFill>
                <a:srgbClr val="323F4F"/>
              </a:solidFill>
              <a:latin typeface="Open Sans"/>
              <a:ea typeface="Open Sans"/>
              <a:cs typeface="Open Sans"/>
              <a:sym typeface="Open Sans"/>
            </a:endParaRPr>
          </a:p>
          <a:p>
            <a:pPr marL="0" lvl="0" indent="0" algn="l" rtl="0">
              <a:lnSpc>
                <a:spcPct val="90000"/>
              </a:lnSpc>
              <a:spcBef>
                <a:spcPts val="1000"/>
              </a:spcBef>
              <a:spcAft>
                <a:spcPts val="0"/>
              </a:spcAft>
              <a:buClr>
                <a:srgbClr val="323F4F"/>
              </a:buClr>
              <a:buSzPts val="3600"/>
              <a:buNone/>
            </a:pPr>
            <a:r>
              <a:rPr lang="en-US" sz="3600">
                <a:solidFill>
                  <a:srgbClr val="323F4F"/>
                </a:solidFill>
                <a:latin typeface="Open Sans"/>
                <a:ea typeface="Open Sans"/>
                <a:cs typeface="Open Sans"/>
                <a:sym typeface="Open Sans"/>
              </a:rPr>
              <a:t>Proposed to have existed as early as 3Byr</a:t>
            </a:r>
            <a:endParaRPr/>
          </a:p>
          <a:p>
            <a:pPr marL="0" lvl="0" indent="0" algn="l" rtl="0">
              <a:lnSpc>
                <a:spcPct val="90000"/>
              </a:lnSpc>
              <a:spcBef>
                <a:spcPts val="1000"/>
              </a:spcBef>
              <a:spcAft>
                <a:spcPts val="0"/>
              </a:spcAft>
              <a:buClr>
                <a:schemeClr val="dk1"/>
              </a:buClr>
              <a:buSzPts val="3600"/>
              <a:buNone/>
            </a:pPr>
            <a:endParaRPr sz="3600">
              <a:solidFill>
                <a:srgbClr val="323F4F"/>
              </a:solidFill>
              <a:latin typeface="Open Sans"/>
              <a:ea typeface="Open Sans"/>
              <a:cs typeface="Open Sans"/>
              <a:sym typeface="Open Sans"/>
            </a:endParaRPr>
          </a:p>
          <a:p>
            <a:pPr marL="0" lvl="0" indent="0" algn="l" rtl="0">
              <a:lnSpc>
                <a:spcPct val="90000"/>
              </a:lnSpc>
              <a:spcBef>
                <a:spcPts val="1000"/>
              </a:spcBef>
              <a:spcAft>
                <a:spcPts val="0"/>
              </a:spcAft>
              <a:buClr>
                <a:srgbClr val="323F4F"/>
              </a:buClr>
              <a:buSzPts val="3600"/>
              <a:buNone/>
            </a:pPr>
            <a:r>
              <a:rPr lang="en-US" sz="3600">
                <a:solidFill>
                  <a:srgbClr val="323F4F"/>
                </a:solidFill>
                <a:latin typeface="Open Sans"/>
                <a:ea typeface="Open Sans"/>
                <a:cs typeface="Open Sans"/>
                <a:sym typeface="Open Sans"/>
              </a:rPr>
              <a:t>It results in the Earth’s </a:t>
            </a:r>
            <a:r>
              <a:rPr lang="en-US" sz="3600" b="1" u="sng">
                <a:solidFill>
                  <a:srgbClr val="323F4F"/>
                </a:solidFill>
                <a:latin typeface="Open Sans"/>
                <a:ea typeface="Open Sans"/>
                <a:cs typeface="Open Sans"/>
                <a:sym typeface="Open Sans"/>
              </a:rPr>
              <a:t>GEOCENTRIC AXIAL DIPOLE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6"/>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25" name="Google Shape;425;p46"/>
          <p:cNvSpPr txBox="1">
            <a:spLocks noGrp="1"/>
          </p:cNvSpPr>
          <p:nvPr>
            <p:ph type="title"/>
          </p:nvPr>
        </p:nvSpPr>
        <p:spPr>
          <a:xfrm>
            <a:off x="171450" y="27366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latin typeface="Open Sans"/>
                <a:ea typeface="Open Sans"/>
                <a:cs typeface="Open Sans"/>
                <a:sym typeface="Open Sans"/>
              </a:rPr>
              <a:t>In GAD we trust</a:t>
            </a:r>
            <a:endParaRPr/>
          </a:p>
        </p:txBody>
      </p:sp>
      <p:sp>
        <p:nvSpPr>
          <p:cNvPr id="426" name="Google Shape;426;p46"/>
          <p:cNvSpPr txBox="1">
            <a:spLocks noGrp="1"/>
          </p:cNvSpPr>
          <p:nvPr>
            <p:ph type="body" idx="1"/>
          </p:nvPr>
        </p:nvSpPr>
        <p:spPr>
          <a:xfrm>
            <a:off x="5429250" y="626676"/>
            <a:ext cx="6419700" cy="5842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23F4F"/>
              </a:buClr>
              <a:buSzPts val="3500"/>
              <a:buNone/>
            </a:pPr>
            <a:r>
              <a:rPr lang="en-US" sz="3500">
                <a:solidFill>
                  <a:srgbClr val="323F4F"/>
                </a:solidFill>
              </a:rPr>
              <a:t>Reversals can happen within 1000 years</a:t>
            </a:r>
            <a:endParaRPr/>
          </a:p>
          <a:p>
            <a:pPr marL="0" lvl="0" indent="0" algn="l" rtl="0">
              <a:lnSpc>
                <a:spcPct val="90000"/>
              </a:lnSpc>
              <a:spcBef>
                <a:spcPts val="1000"/>
              </a:spcBef>
              <a:spcAft>
                <a:spcPts val="0"/>
              </a:spcAft>
              <a:buClr>
                <a:schemeClr val="dk1"/>
              </a:buClr>
              <a:buSzPts val="3500"/>
              <a:buNone/>
            </a:pPr>
            <a:endParaRPr sz="3500">
              <a:solidFill>
                <a:srgbClr val="323F4F"/>
              </a:solidFill>
            </a:endParaRPr>
          </a:p>
          <a:p>
            <a:pPr marL="0" lvl="0" indent="0" algn="l" rtl="0">
              <a:lnSpc>
                <a:spcPct val="90000"/>
              </a:lnSpc>
              <a:spcBef>
                <a:spcPts val="1000"/>
              </a:spcBef>
              <a:spcAft>
                <a:spcPts val="0"/>
              </a:spcAft>
              <a:buClr>
                <a:srgbClr val="323F4F"/>
              </a:buClr>
              <a:buSzPts val="3500"/>
              <a:buNone/>
            </a:pPr>
            <a:r>
              <a:rPr lang="en-US" sz="3400">
                <a:solidFill>
                  <a:srgbClr val="323F4F"/>
                </a:solidFill>
              </a:rPr>
              <a:t>Currently observed every </a:t>
            </a:r>
            <a:r>
              <a:rPr lang="en-US" sz="2700"/>
              <a:t>       </a:t>
            </a:r>
            <a:r>
              <a:rPr lang="en-US" sz="3400">
                <a:solidFill>
                  <a:srgbClr val="323F4F"/>
                </a:solidFill>
              </a:rPr>
              <a:t>20 000 years or so according to the three-dimensional numerical simulation of the geodynamo, run at the Pittsburgh Supercomputing Center and the Los Alamos National Laboratory</a:t>
            </a:r>
            <a:endParaRPr sz="2700"/>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7"/>
          <p:cNvPicPr preferRelativeResize="0">
            <a:picLocks noGrp="1"/>
          </p:cNvPicPr>
          <p:nvPr>
            <p:ph type="body" idx="1"/>
          </p:nvPr>
        </p:nvPicPr>
        <p:blipFill rotWithShape="1">
          <a:blip r:embed="rId3">
            <a:alphaModFix/>
          </a:blip>
          <a:srcRect/>
          <a:stretch/>
        </p:blipFill>
        <p:spPr>
          <a:xfrm>
            <a:off x="2987879" y="34871"/>
            <a:ext cx="6216242" cy="68231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8"/>
          <p:cNvPicPr preferRelativeResize="0">
            <a:picLocks noGrp="1"/>
          </p:cNvPicPr>
          <p:nvPr>
            <p:ph type="body" idx="1"/>
          </p:nvPr>
        </p:nvPicPr>
        <p:blipFill rotWithShape="1">
          <a:blip r:embed="rId3">
            <a:alphaModFix/>
          </a:blip>
          <a:srcRect/>
          <a:stretch/>
        </p:blipFill>
        <p:spPr>
          <a:xfrm>
            <a:off x="2963096" y="-19534"/>
            <a:ext cx="6265808" cy="687753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49"/>
          <p:cNvPicPr preferRelativeResize="0">
            <a:picLocks noGrp="1"/>
          </p:cNvPicPr>
          <p:nvPr>
            <p:ph type="body" idx="1"/>
          </p:nvPr>
        </p:nvPicPr>
        <p:blipFill rotWithShape="1">
          <a:blip r:embed="rId3">
            <a:alphaModFix/>
          </a:blip>
          <a:srcRect/>
          <a:stretch/>
        </p:blipFill>
        <p:spPr>
          <a:xfrm rot="10800000">
            <a:off x="2987879" y="34871"/>
            <a:ext cx="6216242" cy="68231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Open Sans"/>
              <a:buNone/>
            </a:pPr>
            <a:r>
              <a:rPr lang="en-US" b="1">
                <a:solidFill>
                  <a:schemeClr val="dk2"/>
                </a:solidFill>
              </a:rPr>
              <a:t>Schedule</a:t>
            </a:r>
            <a:endParaRPr b="1">
              <a:solidFill>
                <a:schemeClr val="dk2"/>
              </a:solidFill>
            </a:endParaRPr>
          </a:p>
        </p:txBody>
      </p:sp>
      <p:graphicFrame>
        <p:nvGraphicFramePr>
          <p:cNvPr id="120" name="Google Shape;120;p5"/>
          <p:cNvGraphicFramePr/>
          <p:nvPr>
            <p:extLst>
              <p:ext uri="{D42A27DB-BD31-4B8C-83A1-F6EECF244321}">
                <p14:modId xmlns:p14="http://schemas.microsoft.com/office/powerpoint/2010/main" val="2500620342"/>
              </p:ext>
            </p:extLst>
          </p:nvPr>
        </p:nvGraphicFramePr>
        <p:xfrm>
          <a:off x="990600" y="2626532"/>
          <a:ext cx="10515600" cy="2126450"/>
        </p:xfrm>
        <a:graphic>
          <a:graphicData uri="http://schemas.openxmlformats.org/drawingml/2006/table">
            <a:tbl>
              <a:tblPr>
                <a:noFill/>
                <a:tableStyleId>{F6DB49AF-A3B3-43B0-B0DA-C3EB3B1499DE}</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86625">
                <a:tc>
                  <a:txBody>
                    <a:bodyPr/>
                    <a:lstStyle/>
                    <a:p>
                      <a:pPr marL="0" marR="0" lvl="0" indent="0" algn="l" rtl="0">
                        <a:spcBef>
                          <a:spcPts val="0"/>
                        </a:spcBef>
                        <a:spcAft>
                          <a:spcPts val="0"/>
                        </a:spcAft>
                        <a:buNone/>
                      </a:pPr>
                      <a:r>
                        <a:rPr lang="en-US" sz="1800" b="1" u="none" strike="noStrike" cap="none">
                          <a:latin typeface="Arial"/>
                          <a:ea typeface="Arial"/>
                          <a:cs typeface="Arial"/>
                          <a:sym typeface="Arial"/>
                        </a:rPr>
                        <a:t>Date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303C5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b="1" u="none" strike="noStrike" cap="none">
                          <a:latin typeface="Arial"/>
                          <a:ea typeface="Arial"/>
                          <a:cs typeface="Arial"/>
                          <a:sym typeface="Arial"/>
                        </a:rPr>
                        <a:t>Length</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0395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b="1" u="none" strike="noStrike" cap="none">
                          <a:latin typeface="Arial"/>
                          <a:ea typeface="Arial"/>
                          <a:cs typeface="Arial"/>
                          <a:sym typeface="Arial"/>
                        </a:rPr>
                        <a:t>Topic</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03C57"/>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676600">
                <a:tc>
                  <a:txBody>
                    <a:bodyPr/>
                    <a:lstStyle/>
                    <a:p>
                      <a:pPr marL="0" marR="0" lvl="0" indent="0" algn="l" rtl="0">
                        <a:spcBef>
                          <a:spcPts val="0"/>
                        </a:spcBef>
                        <a:spcAft>
                          <a:spcPts val="0"/>
                        </a:spcAft>
                        <a:buNone/>
                      </a:pPr>
                      <a:r>
                        <a:rPr lang="en-US" sz="1800" b="1" u="none" strike="noStrike" cap="none">
                          <a:latin typeface="Arial"/>
                          <a:ea typeface="Arial"/>
                          <a:cs typeface="Arial"/>
                          <a:sym typeface="Arial"/>
                        </a:rPr>
                        <a:t>May 8</a:t>
                      </a:r>
                      <a:r>
                        <a:rPr lang="en-US" sz="1800" u="none" strike="noStrike" cap="none"/>
                        <a:t> Wednesday</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03C57"/>
                      </a:solidFill>
                      <a:prstDash val="solid"/>
                      <a:round/>
                      <a:headEnd type="none" w="sm" len="sm"/>
                      <a:tailEnd type="none" w="sm" len="sm"/>
                    </a:lnT>
                    <a:lnB w="9525" cap="flat" cmpd="sng">
                      <a:solidFill>
                        <a:srgbClr val="D03C5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u="none" strike="noStrike" cap="none"/>
                        <a:t>(1h)</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03957"/>
                      </a:solidFill>
                      <a:prstDash val="solid"/>
                      <a:round/>
                      <a:headEnd type="none" w="sm" len="sm"/>
                      <a:tailEnd type="none" w="sm" len="sm"/>
                    </a:lnT>
                    <a:lnB w="9525" cap="flat" cmpd="sng">
                      <a:solidFill>
                        <a:srgbClr val="30395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u="none" strike="noStrike" cap="none" dirty="0"/>
                        <a:t>Introduction/Starting with </a:t>
                      </a:r>
                      <a:r>
                        <a:rPr lang="en-US" sz="1800" u="none" strike="noStrike" cap="none" dirty="0" err="1"/>
                        <a:t>GPlates</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03C57"/>
                      </a:solidFill>
                      <a:prstDash val="solid"/>
                      <a:round/>
                      <a:headEnd type="none" w="sm" len="sm"/>
                      <a:tailEnd type="none" w="sm" len="sm"/>
                    </a:lnT>
                    <a:lnB w="9525" cap="flat" cmpd="sng">
                      <a:solidFill>
                        <a:srgbClr val="B0B657"/>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6625">
                <a:tc>
                  <a:txBody>
                    <a:bodyPr/>
                    <a:lstStyle/>
                    <a:p>
                      <a:pPr marL="0" marR="0" lvl="0" indent="0" algn="l" rtl="0">
                        <a:spcBef>
                          <a:spcPts val="0"/>
                        </a:spcBef>
                        <a:spcAft>
                          <a:spcPts val="0"/>
                        </a:spcAft>
                        <a:buNone/>
                      </a:pPr>
                      <a:r>
                        <a:rPr lang="en-US" sz="1800" b="1" u="none" strike="noStrike" cap="none" dirty="0">
                          <a:latin typeface="Arial"/>
                          <a:ea typeface="Arial"/>
                          <a:cs typeface="Arial"/>
                          <a:sym typeface="Arial"/>
                        </a:rPr>
                        <a:t>May </a:t>
                      </a:r>
                      <a:r>
                        <a:rPr lang="en-US" sz="1800" b="1" u="none" strike="noStrike" cap="none">
                          <a:latin typeface="Arial"/>
                          <a:ea typeface="Arial"/>
                          <a:cs typeface="Arial"/>
                          <a:sym typeface="Arial"/>
                        </a:rPr>
                        <a:t>9</a:t>
                      </a:r>
                      <a:r>
                        <a:rPr lang="en-US" sz="1800" u="none" strike="noStrike" cap="none"/>
                        <a:t> Thursday</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03C57"/>
                      </a:solidFill>
                      <a:prstDash val="solid"/>
                      <a:round/>
                      <a:headEnd type="none" w="sm" len="sm"/>
                      <a:tailEnd type="none" w="sm" len="sm"/>
                    </a:lnT>
                    <a:lnB w="9525" cap="flat" cmpd="sng">
                      <a:solidFill>
                        <a:srgbClr val="30BA57"/>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u="none" strike="noStrike" cap="none" dirty="0"/>
                        <a:t>(2h)</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03957"/>
                      </a:solidFill>
                      <a:prstDash val="solid"/>
                      <a:round/>
                      <a:headEnd type="none" w="sm" len="sm"/>
                      <a:tailEnd type="none" w="sm" len="sm"/>
                    </a:lnT>
                    <a:lnB w="9525" cap="flat" cmpd="sng">
                      <a:solidFill>
                        <a:srgbClr val="90ED5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u="none" strike="noStrike" cap="none"/>
                        <a:t>GPlates: rotations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0B657"/>
                      </a:solidFill>
                      <a:prstDash val="solid"/>
                      <a:round/>
                      <a:headEnd type="none" w="sm" len="sm"/>
                      <a:tailEnd type="none" w="sm" len="sm"/>
                    </a:lnT>
                    <a:lnB w="9525" cap="flat" cmpd="sng">
                      <a:solidFill>
                        <a:srgbClr val="10C157"/>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76600">
                <a:tc>
                  <a:txBody>
                    <a:bodyPr/>
                    <a:lstStyle/>
                    <a:p>
                      <a:pPr marL="0" marR="0" lvl="0" indent="0" algn="l" rtl="0">
                        <a:spcBef>
                          <a:spcPts val="0"/>
                        </a:spcBef>
                        <a:spcAft>
                          <a:spcPts val="0"/>
                        </a:spcAft>
                        <a:buNone/>
                      </a:pPr>
                      <a:r>
                        <a:rPr lang="en-US" sz="1800" b="1" u="none" strike="noStrike" cap="none" dirty="0">
                          <a:latin typeface="Arial"/>
                          <a:ea typeface="Arial"/>
                          <a:cs typeface="Arial"/>
                          <a:sym typeface="Arial"/>
                        </a:rPr>
                        <a:t>May 21 </a:t>
                      </a:r>
                      <a:r>
                        <a:rPr lang="en-US" sz="1800" b="0" u="none" strike="noStrike" cap="none" dirty="0">
                          <a:latin typeface="Arial"/>
                          <a:ea typeface="Arial"/>
                          <a:cs typeface="Arial"/>
                          <a:sym typeface="Arial"/>
                        </a:rPr>
                        <a:t>Wednesday</a:t>
                      </a:r>
                      <a:endParaRPr b="0"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30BA57"/>
                      </a:solidFill>
                      <a:prstDash val="solid"/>
                      <a:round/>
                      <a:headEnd type="none" w="sm" len="sm"/>
                      <a:tailEnd type="none" w="sm" len="sm"/>
                    </a:lnT>
                    <a:lnB w="9525" cap="flat" cmpd="sng">
                      <a:solidFill>
                        <a:srgbClr val="B04983"/>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800" u="none" strike="noStrike" cap="none" dirty="0"/>
                        <a:t> (1h)</a:t>
                      </a: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90ED56"/>
                      </a:solidFill>
                      <a:prstDash val="solid"/>
                      <a:round/>
                      <a:headEnd type="none" w="sm" len="sm"/>
                      <a:tailEnd type="none" w="sm" len="sm"/>
                    </a:lnT>
                    <a:lnB w="9525" cap="flat" cmpd="sng">
                      <a:solidFill>
                        <a:srgbClr val="10498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Open Sans"/>
                        <a:buNone/>
                      </a:pPr>
                      <a:r>
                        <a:rPr lang="en-US" sz="1800" u="none" strike="noStrike" cap="none" dirty="0"/>
                        <a:t>Raster data and single points</a:t>
                      </a:r>
                      <a:endParaRPr dirty="0"/>
                    </a:p>
                    <a:p>
                      <a:pPr marL="0" marR="0" lvl="0" indent="0" algn="l" rtl="0">
                        <a:spcBef>
                          <a:spcPts val="0"/>
                        </a:spcBef>
                        <a:spcAft>
                          <a:spcPts val="0"/>
                        </a:spcAft>
                        <a:buNone/>
                      </a:pP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10C157"/>
                      </a:solidFill>
                      <a:prstDash val="solid"/>
                      <a:round/>
                      <a:headEnd type="none" w="sm" len="sm"/>
                      <a:tailEnd type="none" w="sm" len="sm"/>
                    </a:lnT>
                    <a:lnB w="9525" cap="flat" cmpd="sng">
                      <a:solidFill>
                        <a:srgbClr val="E0EC5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0"/>
          <p:cNvSpPr txBox="1">
            <a:spLocks noGrp="1"/>
          </p:cNvSpPr>
          <p:nvPr>
            <p:ph type="title"/>
          </p:nvPr>
        </p:nvSpPr>
        <p:spPr>
          <a:xfrm>
            <a:off x="404825"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Arial"/>
              <a:buNone/>
            </a:pPr>
            <a:r>
              <a:rPr lang="en-US" b="1" i="0">
                <a:solidFill>
                  <a:schemeClr val="dk2"/>
                </a:solidFill>
                <a:latin typeface="Arial"/>
                <a:ea typeface="Arial"/>
                <a:cs typeface="Arial"/>
                <a:sym typeface="Arial"/>
              </a:rPr>
              <a:t>Palaeomagnetic stripes</a:t>
            </a:r>
            <a:endParaRPr>
              <a:solidFill>
                <a:schemeClr val="dk2"/>
              </a:solidFill>
            </a:endParaRPr>
          </a:p>
        </p:txBody>
      </p:sp>
      <p:sp>
        <p:nvSpPr>
          <p:cNvPr id="450" name="Google Shape;450;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51" name="Google Shape;451;p50"/>
          <p:cNvPicPr preferRelativeResize="0"/>
          <p:nvPr/>
        </p:nvPicPr>
        <p:blipFill rotWithShape="1">
          <a:blip r:embed="rId3">
            <a:alphaModFix/>
          </a:blip>
          <a:srcRect/>
          <a:stretch/>
        </p:blipFill>
        <p:spPr>
          <a:xfrm>
            <a:off x="404813" y="1825625"/>
            <a:ext cx="6581775" cy="4505325"/>
          </a:xfrm>
          <a:prstGeom prst="rect">
            <a:avLst/>
          </a:prstGeom>
          <a:noFill/>
          <a:ln>
            <a:noFill/>
          </a:ln>
        </p:spPr>
      </p:pic>
      <p:pic>
        <p:nvPicPr>
          <p:cNvPr id="452" name="Google Shape;452;p50"/>
          <p:cNvPicPr preferRelativeResize="0"/>
          <p:nvPr/>
        </p:nvPicPr>
        <p:blipFill rotWithShape="1">
          <a:blip r:embed="rId4">
            <a:alphaModFix/>
          </a:blip>
          <a:srcRect/>
          <a:stretch/>
        </p:blipFill>
        <p:spPr>
          <a:xfrm>
            <a:off x="6905626" y="0"/>
            <a:ext cx="5089525"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1"/>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59" name="Google Shape;459;p51"/>
          <p:cNvSpPr txBox="1">
            <a:spLocks noGrp="1"/>
          </p:cNvSpPr>
          <p:nvPr>
            <p:ph type="title"/>
          </p:nvPr>
        </p:nvSpPr>
        <p:spPr>
          <a:xfrm>
            <a:off x="1638300" y="3473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latin typeface="Open Sans"/>
                <a:ea typeface="Open Sans"/>
                <a:cs typeface="Open Sans"/>
                <a:sym typeface="Open Sans"/>
              </a:rPr>
              <a:t>Where does </a:t>
            </a:r>
            <a:r>
              <a:rPr lang="en-US" b="1">
                <a:solidFill>
                  <a:srgbClr val="323F4F"/>
                </a:solidFill>
                <a:latin typeface="Open Sans"/>
                <a:ea typeface="Open Sans"/>
                <a:cs typeface="Open Sans"/>
                <a:sym typeface="Open Sans"/>
              </a:rPr>
              <a:t>the data come from?</a:t>
            </a:r>
            <a:endParaRPr/>
          </a:p>
        </p:txBody>
      </p:sp>
      <p:pic>
        <p:nvPicPr>
          <p:cNvPr id="460" name="Google Shape;460;p51"/>
          <p:cNvPicPr preferRelativeResize="0">
            <a:picLocks noGrp="1"/>
          </p:cNvPicPr>
          <p:nvPr>
            <p:ph type="body" idx="1"/>
          </p:nvPr>
        </p:nvPicPr>
        <p:blipFill rotWithShape="1">
          <a:blip r:embed="rId3">
            <a:alphaModFix/>
          </a:blip>
          <a:srcRect/>
          <a:stretch/>
        </p:blipFill>
        <p:spPr>
          <a:xfrm>
            <a:off x="838200" y="2011923"/>
            <a:ext cx="10515600" cy="3962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2"/>
          <p:cNvSpPr/>
          <p:nvPr/>
        </p:nvSpPr>
        <p:spPr>
          <a:xfrm>
            <a:off x="-13970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66" name="Google Shape;466;p52"/>
          <p:cNvSpPr txBox="1">
            <a:spLocks noGrp="1"/>
          </p:cNvSpPr>
          <p:nvPr>
            <p:ph type="body" idx="1"/>
          </p:nvPr>
        </p:nvSpPr>
        <p:spPr>
          <a:xfrm>
            <a:off x="167217" y="1761595"/>
            <a:ext cx="470958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a:solidFill>
                  <a:schemeClr val="lt1"/>
                </a:solidFill>
              </a:rPr>
              <a:t>Natural remanent magnetization</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Conserved fossil magnetic field</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Fe-Ti oxide minerals</a:t>
            </a:r>
            <a:endParaRPr>
              <a:solidFill>
                <a:schemeClr val="lt1"/>
              </a:solidFill>
            </a:endParaRPr>
          </a:p>
          <a:p>
            <a:pPr marL="228600" lvl="0" indent="-165100" algn="l" rtl="0">
              <a:lnSpc>
                <a:spcPct val="90000"/>
              </a:lnSpc>
              <a:spcBef>
                <a:spcPts val="1000"/>
              </a:spcBef>
              <a:spcAft>
                <a:spcPts val="0"/>
              </a:spcAft>
              <a:buClr>
                <a:schemeClr val="lt1"/>
              </a:buClr>
              <a:buSzPts val="1800"/>
              <a:buChar char="•"/>
            </a:pPr>
            <a:r>
              <a:rPr lang="en-US">
                <a:solidFill>
                  <a:schemeClr val="lt1"/>
                </a:solidFill>
              </a:rPr>
              <a:t>Captured at point of heating</a:t>
            </a:r>
            <a:endParaRPr>
              <a:solidFill>
                <a:schemeClr val="lt1"/>
              </a:solidFill>
            </a:endParaRPr>
          </a:p>
          <a:p>
            <a:pPr marL="228600" lvl="0" indent="-165100" algn="l" rtl="0">
              <a:lnSpc>
                <a:spcPct val="90000"/>
              </a:lnSpc>
              <a:spcBef>
                <a:spcPts val="1000"/>
              </a:spcBef>
              <a:spcAft>
                <a:spcPts val="0"/>
              </a:spcAft>
              <a:buClr>
                <a:schemeClr val="lt1"/>
              </a:buClr>
              <a:buSzPts val="1800"/>
              <a:buChar char="•"/>
            </a:pPr>
            <a:r>
              <a:rPr lang="en-US">
                <a:solidFill>
                  <a:schemeClr val="lt1"/>
                </a:solidFill>
              </a:rPr>
              <a:t>Can be reset</a:t>
            </a:r>
            <a:endParaRPr>
              <a:solidFill>
                <a:schemeClr val="lt1"/>
              </a:solidFill>
            </a:endParaRPr>
          </a:p>
          <a:p>
            <a:pPr marL="0" lvl="0" indent="0" algn="l" rtl="0">
              <a:lnSpc>
                <a:spcPct val="90000"/>
              </a:lnSpc>
              <a:spcBef>
                <a:spcPts val="1000"/>
              </a:spcBef>
              <a:spcAft>
                <a:spcPts val="0"/>
              </a:spcAft>
              <a:buClr>
                <a:schemeClr val="lt1"/>
              </a:buClr>
              <a:buSzPts val="2800"/>
              <a:buNone/>
            </a:pPr>
            <a:r>
              <a:rPr lang="en-US">
                <a:solidFill>
                  <a:schemeClr val="lt1"/>
                </a:solidFill>
              </a:rPr>
              <a:t> </a:t>
            </a:r>
            <a:endParaRPr/>
          </a:p>
        </p:txBody>
      </p:sp>
      <p:pic>
        <p:nvPicPr>
          <p:cNvPr id="467" name="Google Shape;467;p52" descr="images/minerals.png"/>
          <p:cNvPicPr preferRelativeResize="0"/>
          <p:nvPr/>
        </p:nvPicPr>
        <p:blipFill rotWithShape="1">
          <a:blip r:embed="rId3">
            <a:alphaModFix/>
          </a:blip>
          <a:srcRect b="49331"/>
          <a:stretch/>
        </p:blipFill>
        <p:spPr>
          <a:xfrm>
            <a:off x="5325538" y="226355"/>
            <a:ext cx="6093875" cy="2933801"/>
          </a:xfrm>
          <a:prstGeom prst="rect">
            <a:avLst/>
          </a:prstGeom>
          <a:noFill/>
          <a:ln>
            <a:noFill/>
          </a:ln>
        </p:spPr>
      </p:pic>
      <p:pic>
        <p:nvPicPr>
          <p:cNvPr id="468" name="Google Shape;468;p52"/>
          <p:cNvPicPr preferRelativeResize="0"/>
          <p:nvPr/>
        </p:nvPicPr>
        <p:blipFill>
          <a:blip r:embed="rId4">
            <a:alphaModFix/>
          </a:blip>
          <a:stretch>
            <a:fillRect/>
          </a:stretch>
        </p:blipFill>
        <p:spPr>
          <a:xfrm>
            <a:off x="5409450" y="4181200"/>
            <a:ext cx="6186975" cy="2403800"/>
          </a:xfrm>
          <a:prstGeom prst="rect">
            <a:avLst/>
          </a:prstGeom>
          <a:noFill/>
          <a:ln>
            <a:noFill/>
          </a:ln>
        </p:spPr>
      </p:pic>
      <p:sp>
        <p:nvSpPr>
          <p:cNvPr id="469" name="Google Shape;469;p52"/>
          <p:cNvSpPr txBox="1"/>
          <p:nvPr/>
        </p:nvSpPr>
        <p:spPr>
          <a:xfrm>
            <a:off x="4963550" y="3935550"/>
            <a:ext cx="7428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Open Sans"/>
                <a:ea typeface="Open Sans"/>
                <a:cs typeface="Open Sans"/>
                <a:sym typeface="Open Sans"/>
              </a:rPr>
              <a:t>magnetic flux (magnetic moment), velocity, magnetic susceptibility</a:t>
            </a:r>
            <a:endParaRPr sz="1800">
              <a:solidFill>
                <a:schemeClr val="dk1"/>
              </a:solidFill>
              <a:latin typeface="Open Sans"/>
              <a:ea typeface="Open Sans"/>
              <a:cs typeface="Open Sans"/>
              <a:sym typeface="Open Sans"/>
            </a:endParaRPr>
          </a:p>
        </p:txBody>
      </p:sp>
      <p:sp>
        <p:nvSpPr>
          <p:cNvPr id="470" name="Google Shape;470;p52"/>
          <p:cNvSpPr txBox="1"/>
          <p:nvPr/>
        </p:nvSpPr>
        <p:spPr>
          <a:xfrm>
            <a:off x="5532375" y="6112925"/>
            <a:ext cx="476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Open Sans"/>
                <a:ea typeface="Open Sans"/>
                <a:cs typeface="Open Sans"/>
                <a:sym typeface="Open Sans"/>
              </a:rPr>
              <a:t>Iron Filings</a:t>
            </a:r>
            <a:endParaRPr>
              <a:solidFill>
                <a:schemeClr val="dk1"/>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3"/>
          <p:cNvSpPr txBox="1">
            <a:spLocks noGrp="1"/>
          </p:cNvSpPr>
          <p:nvPr>
            <p:ph type="body" idx="2"/>
          </p:nvPr>
        </p:nvSpPr>
        <p:spPr>
          <a:xfrm>
            <a:off x="0" y="2392362"/>
            <a:ext cx="4772025"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400"/>
              <a:buNone/>
            </a:pPr>
            <a:r>
              <a:rPr lang="en-US" sz="4400" b="1">
                <a:solidFill>
                  <a:schemeClr val="dk2"/>
                </a:solidFill>
              </a:rPr>
              <a:t>Measurement? </a:t>
            </a:r>
            <a:endParaRPr sz="4400" b="1">
              <a:solidFill>
                <a:schemeClr val="dk2"/>
              </a:solidFill>
            </a:endParaRPr>
          </a:p>
          <a:p>
            <a:pPr marL="0" lvl="0" indent="0" algn="l" rtl="0">
              <a:lnSpc>
                <a:spcPct val="90000"/>
              </a:lnSpc>
              <a:spcBef>
                <a:spcPts val="4000"/>
              </a:spcBef>
              <a:spcAft>
                <a:spcPts val="0"/>
              </a:spcAft>
              <a:buClr>
                <a:schemeClr val="dk2"/>
              </a:buClr>
              <a:buSzPts val="4400"/>
              <a:buNone/>
            </a:pPr>
            <a:r>
              <a:rPr lang="en-US" sz="4400" b="1">
                <a:solidFill>
                  <a:schemeClr val="dk2"/>
                </a:solidFill>
              </a:rPr>
              <a:t>Magnetometer!</a:t>
            </a:r>
            <a:endParaRPr sz="4400" b="1">
              <a:solidFill>
                <a:schemeClr val="dk2"/>
              </a:solidFill>
            </a:endParaRPr>
          </a:p>
        </p:txBody>
      </p:sp>
      <p:pic>
        <p:nvPicPr>
          <p:cNvPr id="477" name="Google Shape;477;p53" descr="images/image-033.jpg"/>
          <p:cNvPicPr preferRelativeResize="0"/>
          <p:nvPr/>
        </p:nvPicPr>
        <p:blipFill rotWithShape="1">
          <a:blip r:embed="rId3">
            <a:alphaModFix/>
          </a:blip>
          <a:srcRect/>
          <a:stretch/>
        </p:blipFill>
        <p:spPr>
          <a:xfrm>
            <a:off x="4760912" y="654050"/>
            <a:ext cx="7150833" cy="55499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4"/>
          <p:cNvSpPr/>
          <p:nvPr/>
        </p:nvSpPr>
        <p:spPr>
          <a:xfrm>
            <a:off x="-139701" y="-4763"/>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83" name="Google Shape;483;p54"/>
          <p:cNvSpPr txBox="1">
            <a:spLocks noGrp="1"/>
          </p:cNvSpPr>
          <p:nvPr>
            <p:ph type="title"/>
          </p:nvPr>
        </p:nvSpPr>
        <p:spPr>
          <a:xfrm>
            <a:off x="0" y="2747962"/>
            <a:ext cx="4772025" cy="13525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Open Sans"/>
              <a:buNone/>
            </a:pPr>
            <a:br>
              <a:rPr lang="en-US" sz="4400" b="1">
                <a:solidFill>
                  <a:schemeClr val="lt1"/>
                </a:solidFill>
              </a:rPr>
            </a:br>
            <a:r>
              <a:rPr lang="en-US" sz="4400" b="1">
                <a:solidFill>
                  <a:schemeClr val="lt1"/>
                </a:solidFill>
              </a:rPr>
              <a:t>Concepts to cover next week</a:t>
            </a:r>
            <a:endParaRPr sz="4400" b="1">
              <a:solidFill>
                <a:schemeClr val="lt1"/>
              </a:solidFill>
            </a:endParaRPr>
          </a:p>
        </p:txBody>
      </p:sp>
      <p:sp>
        <p:nvSpPr>
          <p:cNvPr id="484" name="Google Shape;484;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u="sng"/>
              <a:t>Plate Reconstruction for Palaeontologists</a:t>
            </a:r>
            <a:endParaRPr/>
          </a:p>
          <a:p>
            <a:pPr marL="228600" lvl="0" indent="-25400" algn="l" rtl="0">
              <a:lnSpc>
                <a:spcPct val="90000"/>
              </a:lnSpc>
              <a:spcBef>
                <a:spcPts val="1000"/>
              </a:spcBef>
              <a:spcAft>
                <a:spcPts val="0"/>
              </a:spcAft>
              <a:buClr>
                <a:schemeClr val="dk1"/>
              </a:buClr>
              <a:buSzPts val="3200"/>
              <a:buNone/>
            </a:pPr>
            <a:endParaRPr/>
          </a:p>
          <a:p>
            <a:pPr marL="685800" lvl="1" indent="-228600" algn="l" rtl="0">
              <a:lnSpc>
                <a:spcPct val="90000"/>
              </a:lnSpc>
              <a:spcBef>
                <a:spcPts val="500"/>
              </a:spcBef>
              <a:spcAft>
                <a:spcPts val="0"/>
              </a:spcAft>
              <a:buClr>
                <a:schemeClr val="dk1"/>
              </a:buClr>
              <a:buSzPts val="2800"/>
              <a:buChar char="•"/>
            </a:pPr>
            <a:r>
              <a:rPr lang="en-US"/>
              <a:t>Apparent Polar Wander</a:t>
            </a:r>
            <a:endParaRPr/>
          </a:p>
          <a:p>
            <a:pPr marL="685800" lvl="1" indent="-228600" algn="l" rtl="0">
              <a:lnSpc>
                <a:spcPct val="90000"/>
              </a:lnSpc>
              <a:spcBef>
                <a:spcPts val="500"/>
              </a:spcBef>
              <a:spcAft>
                <a:spcPts val="0"/>
              </a:spcAft>
              <a:buClr>
                <a:schemeClr val="dk1"/>
              </a:buClr>
              <a:buSzPts val="2800"/>
              <a:buChar char="•"/>
            </a:pPr>
            <a:r>
              <a:rPr lang="en-US"/>
              <a:t>True Polar wander</a:t>
            </a:r>
            <a:endParaRPr/>
          </a:p>
          <a:p>
            <a:pPr marL="685800" lvl="1" indent="-228600" algn="l" rtl="0">
              <a:lnSpc>
                <a:spcPct val="90000"/>
              </a:lnSpc>
              <a:spcBef>
                <a:spcPts val="500"/>
              </a:spcBef>
              <a:spcAft>
                <a:spcPts val="0"/>
              </a:spcAft>
              <a:buClr>
                <a:schemeClr val="dk1"/>
              </a:buClr>
              <a:buSzPts val="2800"/>
              <a:buChar char="•"/>
            </a:pPr>
            <a:r>
              <a:rPr lang="en-US"/>
              <a:t>Plate Rotations</a:t>
            </a:r>
            <a:endParaRPr/>
          </a:p>
          <a:p>
            <a:pPr marL="685800" lvl="1" indent="-228600" algn="l" rtl="0">
              <a:lnSpc>
                <a:spcPct val="90000"/>
              </a:lnSpc>
              <a:spcBef>
                <a:spcPts val="500"/>
              </a:spcBef>
              <a:spcAft>
                <a:spcPts val="0"/>
              </a:spcAft>
              <a:buClr>
                <a:schemeClr val="dk1"/>
              </a:buClr>
              <a:buSzPts val="2800"/>
              <a:buChar char="•"/>
            </a:pPr>
            <a:r>
              <a:rPr lang="en-US"/>
              <a:t>Reference Frames</a:t>
            </a:r>
            <a:endParaRPr/>
          </a:p>
        </p:txBody>
      </p:sp>
      <p:sp>
        <p:nvSpPr>
          <p:cNvPr id="485" name="Google Shape;485;p54"/>
          <p:cNvSpPr txBox="1"/>
          <p:nvPr/>
        </p:nvSpPr>
        <p:spPr>
          <a:xfrm>
            <a:off x="8070359" y="5657671"/>
            <a:ext cx="412164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chemeClr val="dk2"/>
                </a:solidFill>
                <a:latin typeface="Open Sans"/>
                <a:ea typeface="Open Sans"/>
                <a:cs typeface="Open Sans"/>
                <a:sym typeface="Open Sans"/>
              </a:rPr>
              <a:t>But First</a:t>
            </a:r>
            <a:endParaRPr sz="7200" b="1">
              <a:solidFill>
                <a:schemeClr val="dk2"/>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5"/>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492" name="Google Shape;492;p55" descr="GIF orange food 3d - animated GIF on GIFER"/>
          <p:cNvPicPr preferRelativeResize="0"/>
          <p:nvPr/>
        </p:nvPicPr>
        <p:blipFill rotWithShape="1">
          <a:blip r:embed="rId3">
            <a:alphaModFix/>
          </a:blip>
          <a:srcRect/>
          <a:stretch/>
        </p:blipFill>
        <p:spPr>
          <a:xfrm>
            <a:off x="3073400" y="-15875"/>
            <a:ext cx="6921500" cy="6921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B3E5C"/>
        </a:solidFill>
        <a:effectLst/>
      </p:bgPr>
    </p:bg>
    <p:spTree>
      <p:nvGrpSpPr>
        <p:cNvPr id="1" name="Shape 497"/>
        <p:cNvGrpSpPr/>
        <p:nvPr/>
      </p:nvGrpSpPr>
      <p:grpSpPr>
        <a:xfrm>
          <a:off x="0" y="0"/>
          <a:ext cx="0" cy="0"/>
          <a:chOff x="0" y="0"/>
          <a:chExt cx="0" cy="0"/>
        </a:xfrm>
      </p:grpSpPr>
      <p:sp>
        <p:nvSpPr>
          <p:cNvPr id="3" name="Text Placeholder 2">
            <a:extLst>
              <a:ext uri="{FF2B5EF4-FFF2-40B4-BE49-F238E27FC236}">
                <a16:creationId xmlns:a16="http://schemas.microsoft.com/office/drawing/2014/main" id="{1E12EEE8-83D0-8C23-94F2-700156AAEA5A}"/>
              </a:ext>
            </a:extLst>
          </p:cNvPr>
          <p:cNvSpPr>
            <a:spLocks noGrp="1"/>
          </p:cNvSpPr>
          <p:nvPr>
            <p:ph type="body" idx="1"/>
          </p:nvPr>
        </p:nvSpPr>
        <p:spPr/>
        <p:txBody>
          <a:bodyPr/>
          <a:lstStyle/>
          <a:p>
            <a:endParaRPr lang="en-AU" dirty="0"/>
          </a:p>
        </p:txBody>
      </p:sp>
      <p:pic>
        <p:nvPicPr>
          <p:cNvPr id="4" name="Online Media 3" title="Tectonic time-lapse: One billion years of Earth’s history in 40 seconds">
            <a:hlinkClick r:id="" action="ppaction://media"/>
            <a:extLst>
              <a:ext uri="{FF2B5EF4-FFF2-40B4-BE49-F238E27FC236}">
                <a16:creationId xmlns:a16="http://schemas.microsoft.com/office/drawing/2014/main" id="{FC370EFD-A197-A6BE-3B89-1DE7BAE6E492}"/>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Open Sans"/>
              <a:buNone/>
            </a:pPr>
            <a:r>
              <a:rPr lang="en-US" b="1">
                <a:solidFill>
                  <a:schemeClr val="dk2"/>
                </a:solidFill>
              </a:rPr>
              <a:t>Extension Questions</a:t>
            </a:r>
            <a:endParaRPr b="1">
              <a:solidFill>
                <a:schemeClr val="dk2"/>
              </a:solidFill>
            </a:endParaRPr>
          </a:p>
        </p:txBody>
      </p:sp>
      <p:sp>
        <p:nvSpPr>
          <p:cNvPr id="505" name="Google Shape;505;p57"/>
          <p:cNvSpPr txBox="1">
            <a:spLocks noGrp="1"/>
          </p:cNvSpPr>
          <p:nvPr>
            <p:ph type="body" idx="1"/>
          </p:nvPr>
        </p:nvSpPr>
        <p:spPr>
          <a:xfrm>
            <a:off x="838200" y="184467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What is plate tectonics? </a:t>
            </a:r>
            <a:endParaRPr/>
          </a:p>
          <a:p>
            <a:pPr marL="228600" lvl="0" indent="-228600" algn="l" rtl="0">
              <a:lnSpc>
                <a:spcPct val="90000"/>
              </a:lnSpc>
              <a:spcBef>
                <a:spcPts val="1000"/>
              </a:spcBef>
              <a:spcAft>
                <a:spcPts val="0"/>
              </a:spcAft>
              <a:buClr>
                <a:schemeClr val="dk1"/>
              </a:buClr>
              <a:buSzPts val="2800"/>
              <a:buChar char="•"/>
            </a:pPr>
            <a:r>
              <a:rPr lang="en-US"/>
              <a:t>When did plate tectonic start?</a:t>
            </a:r>
            <a:endParaRPr/>
          </a:p>
          <a:p>
            <a:pPr marL="228600" lvl="0" indent="-228600" algn="l" rtl="0">
              <a:lnSpc>
                <a:spcPct val="90000"/>
              </a:lnSpc>
              <a:spcBef>
                <a:spcPts val="1000"/>
              </a:spcBef>
              <a:spcAft>
                <a:spcPts val="0"/>
              </a:spcAft>
              <a:buClr>
                <a:schemeClr val="dk1"/>
              </a:buClr>
              <a:buSzPts val="2800"/>
              <a:buChar char="•"/>
            </a:pPr>
            <a:r>
              <a:rPr lang="en-US"/>
              <a:t>Why would we look for plate tectonics on other planets, e.g. Mars?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What data exists for palaeolongitude?</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What can we use plate reconstructions for?</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t>Let’s Download the program.</a:t>
            </a:r>
            <a:endParaRPr/>
          </a:p>
        </p:txBody>
      </p:sp>
      <p:sp>
        <p:nvSpPr>
          <p:cNvPr id="511" name="Google Shape;51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a:solidFill>
                  <a:schemeClr val="hlink"/>
                </a:solidFill>
                <a:hlinkClick r:id="rId3"/>
              </a:rPr>
              <a:t>GPlates setup | GPlates for System Erde III. (adamtkocsis.com)</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5400"/>
              <a:buFont typeface="Open Sans"/>
              <a:buNone/>
            </a:pPr>
            <a:r>
              <a:rPr lang="en-US" sz="5400" b="1">
                <a:solidFill>
                  <a:schemeClr val="dk2"/>
                </a:solidFill>
              </a:rPr>
              <a:t>References</a:t>
            </a:r>
            <a:endParaRPr sz="5400" b="1">
              <a:solidFill>
                <a:schemeClr val="dk2"/>
              </a:solidFill>
            </a:endParaRPr>
          </a:p>
        </p:txBody>
      </p:sp>
      <p:sp>
        <p:nvSpPr>
          <p:cNvPr id="517" name="Google Shape;517;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rgbClr val="000000"/>
              </a:buClr>
              <a:buSzPct val="100000"/>
              <a:buChar char="•"/>
            </a:pPr>
            <a:r>
              <a:rPr lang="en-US" b="0" i="0">
                <a:solidFill>
                  <a:srgbClr val="000000"/>
                </a:solidFill>
                <a:latin typeface="Lato"/>
                <a:ea typeface="Lato"/>
                <a:cs typeface="Lato"/>
                <a:sym typeface="Lato"/>
              </a:rPr>
              <a:t>Ortelius, Abraham. 1596. </a:t>
            </a:r>
            <a:r>
              <a:rPr lang="en-US" b="0" i="1">
                <a:solidFill>
                  <a:srgbClr val="000000"/>
                </a:solidFill>
                <a:latin typeface="Lato"/>
                <a:ea typeface="Lato"/>
                <a:cs typeface="Lato"/>
                <a:sym typeface="Lato"/>
              </a:rPr>
              <a:t>Thesaurus Geographicus</a:t>
            </a:r>
            <a:r>
              <a:rPr lang="en-US" b="0" i="0">
                <a:solidFill>
                  <a:srgbClr val="000000"/>
                </a:solidFill>
                <a:latin typeface="Lato"/>
                <a:ea typeface="Lato"/>
                <a:cs typeface="Lato"/>
                <a:sym typeface="Lato"/>
              </a:rPr>
              <a:t>.</a:t>
            </a:r>
            <a:endParaRPr/>
          </a:p>
          <a:p>
            <a:pPr marL="228600" lvl="0" indent="-228600" algn="l" rtl="0">
              <a:lnSpc>
                <a:spcPct val="90000"/>
              </a:lnSpc>
              <a:spcBef>
                <a:spcPts val="1000"/>
              </a:spcBef>
              <a:spcAft>
                <a:spcPts val="0"/>
              </a:spcAft>
              <a:buClr>
                <a:srgbClr val="000000"/>
              </a:buClr>
              <a:buSzPct val="100000"/>
              <a:buChar char="•"/>
            </a:pPr>
            <a:r>
              <a:rPr lang="en-US" b="0" i="0">
                <a:solidFill>
                  <a:srgbClr val="000000"/>
                </a:solidFill>
                <a:latin typeface="Lato"/>
                <a:ea typeface="Lato"/>
                <a:cs typeface="Lato"/>
                <a:sym typeface="Lato"/>
              </a:rPr>
              <a:t>Lu, G., Zhao, L., Chen, L., Wan, B. and Wu, F., 2021. Reviewing subduction initiation and the origin of plate tectonics: What do we learn from present‐day Earth?. Earth and Planetary Physics, 5(2), pp.123-140.</a:t>
            </a:r>
            <a:endParaRPr/>
          </a:p>
          <a:p>
            <a:pPr marL="228600" lvl="0" indent="-228600" algn="l" rtl="0">
              <a:lnSpc>
                <a:spcPct val="90000"/>
              </a:lnSpc>
              <a:spcBef>
                <a:spcPts val="1000"/>
              </a:spcBef>
              <a:spcAft>
                <a:spcPts val="0"/>
              </a:spcAft>
              <a:buClr>
                <a:srgbClr val="000000"/>
              </a:buClr>
              <a:buSzPct val="100000"/>
              <a:buChar char="•"/>
            </a:pPr>
            <a:r>
              <a:rPr lang="en-US" b="0" i="0">
                <a:solidFill>
                  <a:srgbClr val="000000"/>
                </a:solidFill>
                <a:latin typeface="Lato"/>
                <a:ea typeface="Lato"/>
                <a:cs typeface="Lato"/>
                <a:sym typeface="Lato"/>
              </a:rPr>
              <a:t>Merdith, A.S., Collins, A.S., Williams, S.E., Pisarevsky, S., Foden, J.D., Archibald, D.B., Blades, M.L., Alessio, B.L., Armistead, S., Plavsa, D. and Clark, C., 2017. A full-plate global reconstruction of the Neoproterozoic. Gondwana Research, 50, pp.84-134.</a:t>
            </a:r>
            <a:endParaRPr/>
          </a:p>
          <a:p>
            <a:pPr marL="228600" lvl="0" indent="-228600" algn="l" rtl="0">
              <a:lnSpc>
                <a:spcPct val="90000"/>
              </a:lnSpc>
              <a:spcBef>
                <a:spcPts val="1000"/>
              </a:spcBef>
              <a:spcAft>
                <a:spcPts val="0"/>
              </a:spcAft>
              <a:buClr>
                <a:srgbClr val="000000"/>
              </a:buClr>
              <a:buSzPct val="100000"/>
              <a:buChar char="•"/>
            </a:pPr>
            <a:r>
              <a:rPr lang="en-US" b="0" i="0">
                <a:solidFill>
                  <a:srgbClr val="000000"/>
                </a:solidFill>
                <a:latin typeface="Lato"/>
                <a:ea typeface="Lato"/>
                <a:cs typeface="Lato"/>
                <a:sym typeface="Lato"/>
              </a:rPr>
              <a:t>Snider-Pellegrini, Antonio. 1858. </a:t>
            </a:r>
            <a:r>
              <a:rPr lang="en-US" b="0" i="1">
                <a:solidFill>
                  <a:srgbClr val="000000"/>
                </a:solidFill>
                <a:latin typeface="Lato"/>
                <a:ea typeface="Lato"/>
                <a:cs typeface="Lato"/>
                <a:sym typeface="Lato"/>
              </a:rPr>
              <a:t>La Création Et Ses Mystères Dévoilés: Ouvrage Où l’on Expose Clairement La Nature de Tous Les Êtres, Les Éléments Dont Ils Sont Composés Et Leurs Rapports Avec Le Globe Et Les Astres, La Nature Et La Situation Du Feu Du Soleil, l’origine de l’Amérique, Et de Ses Habitants Primitifs, La Formation Forcée de Nouvelles Planètes, l’origine Des Langues Et Les Causes de La Variété Des Physionomies, Le Compte Courant de l’homme Avec La Terre, Etc</a:t>
            </a:r>
            <a:r>
              <a:rPr lang="en-US" b="0" i="0">
                <a:solidFill>
                  <a:srgbClr val="000000"/>
                </a:solidFill>
                <a:latin typeface="Lato"/>
                <a:ea typeface="Lato"/>
                <a:cs typeface="Lato"/>
                <a:sym typeface="Lato"/>
              </a:rPr>
              <a:t>. Librairie A. Franck.</a:t>
            </a:r>
            <a:endParaRPr/>
          </a:p>
          <a:p>
            <a:pPr marL="228600" lvl="0" indent="-228600" algn="l" rtl="0">
              <a:lnSpc>
                <a:spcPct val="90000"/>
              </a:lnSpc>
              <a:spcBef>
                <a:spcPts val="1000"/>
              </a:spcBef>
              <a:spcAft>
                <a:spcPts val="0"/>
              </a:spcAft>
              <a:buClr>
                <a:srgbClr val="4A4A4A"/>
              </a:buClr>
              <a:buSzPct val="100000"/>
              <a:buChar char="•"/>
            </a:pPr>
            <a:r>
              <a:rPr lang="en-US" b="0" i="0">
                <a:solidFill>
                  <a:srgbClr val="4A4A4A"/>
                </a:solidFill>
                <a:latin typeface="Arial"/>
                <a:ea typeface="Arial"/>
                <a:cs typeface="Arial"/>
                <a:sym typeface="Arial"/>
              </a:rPr>
              <a:t>Straume, E.O. , C. Gaina, S. Medvedev, and K.H. Nisancioglu (2020), Global Cenozoic Paleobathymetry with a focus on the Northern Hemisphere Oceanic Gateways, Gondwana Research, 86, 126-143. </a:t>
            </a:r>
            <a:r>
              <a:rPr lang="en-US" b="0" i="0" u="sng">
                <a:solidFill>
                  <a:srgbClr val="46555B"/>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https://doi.org/10.1016/j.gr.2020.05.011</a:t>
            </a:r>
            <a:endParaRPr b="0" i="0">
              <a:solidFill>
                <a:srgbClr val="4A4A4A"/>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ct val="100000"/>
              <a:buChar char="•"/>
            </a:pPr>
            <a:r>
              <a:rPr lang="en-US" b="0" i="0">
                <a:solidFill>
                  <a:srgbClr val="000000"/>
                </a:solidFill>
                <a:latin typeface="Lato"/>
                <a:ea typeface="Lato"/>
                <a:cs typeface="Lato"/>
                <a:sym typeface="Lato"/>
              </a:rPr>
              <a:t>Wegener, Alfred. 1912. “Die Entstehung Der Kontinente.” </a:t>
            </a:r>
            <a:r>
              <a:rPr lang="en-US" b="0" i="1">
                <a:solidFill>
                  <a:srgbClr val="000000"/>
                </a:solidFill>
                <a:latin typeface="Lato"/>
                <a:ea typeface="Lato"/>
                <a:cs typeface="Lato"/>
                <a:sym typeface="Lato"/>
              </a:rPr>
              <a:t>Geologische Rundschau</a:t>
            </a:r>
            <a:r>
              <a:rPr lang="en-US" b="0" i="0">
                <a:solidFill>
                  <a:srgbClr val="000000"/>
                </a:solidFill>
                <a:latin typeface="Lato"/>
                <a:ea typeface="Lato"/>
                <a:cs typeface="Lato"/>
                <a:sym typeface="Lato"/>
              </a:rPr>
              <a:t> 3 (4): 276–92. </a:t>
            </a:r>
            <a:r>
              <a:rPr lang="en-US" b="0" i="0" u="sng" strike="noStrike">
                <a:solidFill>
                  <a:schemeClr val="hlink"/>
                </a:solidFill>
                <a:latin typeface="Lato"/>
                <a:ea typeface="Lato"/>
                <a:cs typeface="Lato"/>
                <a:sym typeface="Lato"/>
                <a:hlinkClick r:id="rId4"/>
              </a:rPr>
              <a:t>https://doi.org/10.1007/BF02202896</a:t>
            </a:r>
            <a:r>
              <a:rPr lang="en-US" b="0" i="0">
                <a:solidFill>
                  <a:srgbClr val="000000"/>
                </a:solidFill>
                <a:latin typeface="Lato"/>
                <a:ea typeface="Lato"/>
                <a:cs typeface="Lato"/>
                <a:sym typeface="Lato"/>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26" name="Google Shape;126;p6"/>
          <p:cNvSpPr txBox="1">
            <a:spLocks noGrp="1"/>
          </p:cNvSpPr>
          <p:nvPr>
            <p:ph type="title"/>
          </p:nvPr>
        </p:nvSpPr>
        <p:spPr>
          <a:xfrm>
            <a:off x="-352425" y="2472728"/>
            <a:ext cx="57213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Open Sans"/>
              <a:buNone/>
            </a:pPr>
            <a:r>
              <a:rPr lang="en-US" b="1">
                <a:solidFill>
                  <a:schemeClr val="lt1"/>
                </a:solidFill>
              </a:rPr>
              <a:t>Technical </a:t>
            </a:r>
            <a:br>
              <a:rPr lang="en-US" b="1">
                <a:solidFill>
                  <a:schemeClr val="lt1"/>
                </a:solidFill>
              </a:rPr>
            </a:br>
            <a:r>
              <a:rPr lang="en-US" b="1">
                <a:solidFill>
                  <a:schemeClr val="lt1"/>
                </a:solidFill>
              </a:rPr>
              <a:t>Requirements</a:t>
            </a:r>
            <a:endParaRPr b="1">
              <a:solidFill>
                <a:schemeClr val="lt1"/>
              </a:solidFill>
            </a:endParaRPr>
          </a:p>
        </p:txBody>
      </p:sp>
      <p:sp>
        <p:nvSpPr>
          <p:cNvPr id="127" name="Google Shape;127;p6"/>
          <p:cNvSpPr txBox="1">
            <a:spLocks noGrp="1"/>
          </p:cNvSpPr>
          <p:nvPr>
            <p:ph type="body" idx="1"/>
          </p:nvPr>
        </p:nvSpPr>
        <p:spPr>
          <a:xfrm>
            <a:off x="5457827" y="1546620"/>
            <a:ext cx="6584950" cy="31777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You will need a computer with Win, Mac or GNU/Linux</a:t>
            </a:r>
            <a:endParaRPr/>
          </a:p>
          <a:p>
            <a:pPr marL="685800" lvl="1" indent="-228600" algn="l" rtl="0">
              <a:lnSpc>
                <a:spcPct val="90000"/>
              </a:lnSpc>
              <a:spcBef>
                <a:spcPts val="500"/>
              </a:spcBef>
              <a:spcAft>
                <a:spcPts val="0"/>
              </a:spcAft>
              <a:buClr>
                <a:schemeClr val="dk1"/>
              </a:buClr>
              <a:buSzPts val="2800"/>
              <a:buChar char="•"/>
            </a:pPr>
            <a:r>
              <a:rPr lang="en-US" sz="2800"/>
              <a:t>IPAD, Chromebooks will not work.</a:t>
            </a:r>
            <a:endParaRPr/>
          </a:p>
          <a:p>
            <a:pPr marL="685800" lvl="1" indent="-50800" algn="l" rtl="0">
              <a:lnSpc>
                <a:spcPct val="90000"/>
              </a:lnSpc>
              <a:spcBef>
                <a:spcPts val="500"/>
              </a:spcBef>
              <a:spcAft>
                <a:spcPts val="0"/>
              </a:spcAft>
              <a:buClr>
                <a:schemeClr val="dk1"/>
              </a:buClr>
              <a:buSzPts val="2800"/>
              <a:buNone/>
            </a:pPr>
            <a:endParaRPr sz="2800"/>
          </a:p>
          <a:p>
            <a:pPr marL="685800" lvl="1" indent="-50800" algn="l" rtl="0">
              <a:lnSpc>
                <a:spcPct val="90000"/>
              </a:lnSpc>
              <a:spcBef>
                <a:spcPts val="500"/>
              </a:spcBef>
              <a:spcAft>
                <a:spcPts val="0"/>
              </a:spcAft>
              <a:buClr>
                <a:schemeClr val="dk1"/>
              </a:buClr>
              <a:buSzPts val="2800"/>
              <a:buNone/>
            </a:pPr>
            <a:endParaRPr sz="2800"/>
          </a:p>
          <a:p>
            <a:pPr marL="228600" lvl="0" indent="-228600" algn="l" rtl="0">
              <a:lnSpc>
                <a:spcPct val="90000"/>
              </a:lnSpc>
              <a:spcBef>
                <a:spcPts val="1000"/>
              </a:spcBef>
              <a:spcAft>
                <a:spcPts val="0"/>
              </a:spcAft>
              <a:buClr>
                <a:schemeClr val="dk1"/>
              </a:buClr>
              <a:buSzPts val="3200"/>
              <a:buChar char="•"/>
            </a:pPr>
            <a:r>
              <a:rPr lang="en-US" sz="3200"/>
              <a:t>We will install GPlates together</a:t>
            </a:r>
            <a:endParaRPr/>
          </a:p>
        </p:txBody>
      </p:sp>
      <p:pic>
        <p:nvPicPr>
          <p:cNvPr id="128" name="Google Shape;128;p6" descr="images/New_GPlates_Logo.png"/>
          <p:cNvPicPr preferRelativeResize="0"/>
          <p:nvPr/>
        </p:nvPicPr>
        <p:blipFill rotWithShape="1">
          <a:blip r:embed="rId3">
            <a:alphaModFix/>
          </a:blip>
          <a:srcRect/>
          <a:stretch/>
        </p:blipFill>
        <p:spPr>
          <a:xfrm>
            <a:off x="10053146" y="4971652"/>
            <a:ext cx="2138854" cy="18526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p:nvPr/>
        </p:nvSpPr>
        <p:spPr>
          <a:xfrm>
            <a:off x="0" y="0"/>
            <a:ext cx="5016500" cy="6858000"/>
          </a:xfrm>
          <a:prstGeom prst="rect">
            <a:avLst/>
          </a:prstGeom>
          <a:solidFill>
            <a:srgbClr val="333F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34" name="Google Shape;134;p7"/>
          <p:cNvSpPr txBox="1">
            <a:spLocks noGrp="1"/>
          </p:cNvSpPr>
          <p:nvPr>
            <p:ph type="title"/>
          </p:nvPr>
        </p:nvSpPr>
        <p:spPr>
          <a:xfrm>
            <a:off x="659750" y="2766150"/>
            <a:ext cx="3865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Assignment</a:t>
            </a:r>
            <a:endParaRPr b="1">
              <a:solidFill>
                <a:schemeClr val="lt1"/>
              </a:solidFill>
            </a:endParaRPr>
          </a:p>
        </p:txBody>
      </p:sp>
      <p:sp>
        <p:nvSpPr>
          <p:cNvPr id="135" name="Google Shape;135;p7"/>
          <p:cNvSpPr txBox="1">
            <a:spLocks noGrp="1"/>
          </p:cNvSpPr>
          <p:nvPr>
            <p:ph type="body" idx="1"/>
          </p:nvPr>
        </p:nvSpPr>
        <p:spPr>
          <a:xfrm>
            <a:off x="5162550" y="2052638"/>
            <a:ext cx="6667500" cy="30908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Practical exercise with </a:t>
            </a:r>
            <a:r>
              <a:rPr lang="en-US" dirty="0" err="1"/>
              <a:t>GPlates</a:t>
            </a:r>
            <a:endParaRPr dirty="0"/>
          </a:p>
          <a:p>
            <a:pPr marL="228600" lvl="0" indent="-228600" algn="l" rtl="0">
              <a:lnSpc>
                <a:spcPct val="90000"/>
              </a:lnSpc>
              <a:spcBef>
                <a:spcPts val="1000"/>
              </a:spcBef>
              <a:spcAft>
                <a:spcPts val="0"/>
              </a:spcAft>
              <a:buClr>
                <a:schemeClr val="dk1"/>
              </a:buClr>
              <a:buSzPts val="2800"/>
              <a:buChar char="•"/>
            </a:pPr>
            <a:r>
              <a:rPr lang="en-US" dirty="0"/>
              <a:t>Short report (max. 3 A4 pages)</a:t>
            </a:r>
            <a:endParaRPr dirty="0"/>
          </a:p>
          <a:p>
            <a:pPr marL="228600" lvl="0" indent="-228600" algn="l" rtl="0">
              <a:lnSpc>
                <a:spcPct val="90000"/>
              </a:lnSpc>
              <a:spcBef>
                <a:spcPts val="1000"/>
              </a:spcBef>
              <a:spcAft>
                <a:spcPts val="0"/>
              </a:spcAft>
              <a:buClr>
                <a:schemeClr val="dk1"/>
              </a:buClr>
              <a:buSzPts val="2800"/>
              <a:buChar char="•"/>
            </a:pPr>
            <a:r>
              <a:rPr lang="en-US" dirty="0"/>
              <a:t>Assignment can be written in German</a:t>
            </a:r>
            <a:endParaRPr dirty="0"/>
          </a:p>
          <a:p>
            <a:pPr marL="228600" lvl="0" indent="-228600" algn="l" rtl="0">
              <a:lnSpc>
                <a:spcPct val="90000"/>
              </a:lnSpc>
              <a:spcBef>
                <a:spcPts val="1000"/>
              </a:spcBef>
              <a:spcAft>
                <a:spcPts val="0"/>
              </a:spcAft>
              <a:buClr>
                <a:schemeClr val="dk1"/>
              </a:buClr>
              <a:buSzPts val="2800"/>
              <a:buChar char="•"/>
            </a:pPr>
            <a:r>
              <a:rPr lang="en-US" dirty="0"/>
              <a:t>Due at the end of the lecture period (July 25) - necessary to pass the course</a:t>
            </a:r>
            <a:endParaRPr dirty="0"/>
          </a:p>
        </p:txBody>
      </p:sp>
      <p:sp>
        <p:nvSpPr>
          <p:cNvPr id="136" name="Google Shape;136;p7"/>
          <p:cNvSpPr txBox="1"/>
          <p:nvPr/>
        </p:nvSpPr>
        <p:spPr>
          <a:xfrm>
            <a:off x="1290025" y="4091850"/>
            <a:ext cx="2113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lt1"/>
                </a:solidFill>
                <a:latin typeface="Open Sans"/>
                <a:ea typeface="Open Sans"/>
                <a:cs typeface="Open Sans"/>
                <a:sym typeface="Open Sans"/>
              </a:rPr>
              <a:t>Due 25 July</a:t>
            </a:r>
            <a:endParaRPr sz="2800" dirty="0">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D98A"/>
        </a:solidFill>
        <a:effectLst/>
      </p:bgPr>
    </p:bg>
    <p:spTree>
      <p:nvGrpSpPr>
        <p:cNvPr id="1" name="Shape 141"/>
        <p:cNvGrpSpPr/>
        <p:nvPr/>
      </p:nvGrpSpPr>
      <p:grpSpPr>
        <a:xfrm>
          <a:off x="0" y="0"/>
          <a:ext cx="0" cy="0"/>
          <a:chOff x="0" y="0"/>
          <a:chExt cx="0" cy="0"/>
        </a:xfrm>
      </p:grpSpPr>
      <p:pic>
        <p:nvPicPr>
          <p:cNvPr id="142" name="Google Shape;142;p8" descr="Understanding Tectonic Plates: Movement, Theory, and Global Impact"/>
          <p:cNvPicPr preferRelativeResize="0"/>
          <p:nvPr/>
        </p:nvPicPr>
        <p:blipFill rotWithShape="1">
          <a:blip r:embed="rId3">
            <a:alphaModFix/>
          </a:blip>
          <a:srcRect l="41000"/>
          <a:stretch/>
        </p:blipFill>
        <p:spPr>
          <a:xfrm>
            <a:off x="3583021" y="0"/>
            <a:ext cx="8608979" cy="6858000"/>
          </a:xfrm>
          <a:prstGeom prst="rect">
            <a:avLst/>
          </a:prstGeom>
          <a:noFill/>
          <a:ln>
            <a:noFill/>
          </a:ln>
        </p:spPr>
      </p:pic>
      <p:sp>
        <p:nvSpPr>
          <p:cNvPr id="143" name="Google Shape;143;p8"/>
          <p:cNvSpPr txBox="1">
            <a:spLocks noGrp="1"/>
          </p:cNvSpPr>
          <p:nvPr>
            <p:ph type="ctrTitle"/>
          </p:nvPr>
        </p:nvSpPr>
        <p:spPr>
          <a:xfrm>
            <a:off x="-1579529" y="-11938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Open Sans"/>
              <a:buNone/>
            </a:pPr>
            <a:r>
              <a:rPr lang="en-US" b="1">
                <a:solidFill>
                  <a:schemeClr val="dk2"/>
                </a:solidFill>
                <a:latin typeface="Open Sans"/>
                <a:ea typeface="Open Sans"/>
                <a:cs typeface="Open Sans"/>
                <a:sym typeface="Open Sans"/>
              </a:rPr>
              <a:t>Plate Tectonics</a:t>
            </a:r>
            <a:endParaRPr b="1">
              <a:solidFill>
                <a:schemeClr val="dk2"/>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p:nvPr/>
        </p:nvSpPr>
        <p:spPr>
          <a:xfrm>
            <a:off x="0" y="0"/>
            <a:ext cx="12192000" cy="194310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49" name="Google Shape;149;p9"/>
          <p:cNvSpPr txBox="1">
            <a:spLocks noGrp="1"/>
          </p:cNvSpPr>
          <p:nvPr>
            <p:ph type="title"/>
          </p:nvPr>
        </p:nvSpPr>
        <p:spPr>
          <a:xfrm>
            <a:off x="369849" y="2993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Open Sans"/>
              <a:buNone/>
            </a:pPr>
            <a:r>
              <a:rPr lang="en-US" b="1">
                <a:solidFill>
                  <a:schemeClr val="lt1"/>
                </a:solidFill>
              </a:rPr>
              <a:t>Section 2: History of the theory</a:t>
            </a:r>
            <a:endParaRPr b="1">
              <a:solidFill>
                <a:schemeClr val="lt1"/>
              </a:solidFill>
            </a:endParaRPr>
          </a:p>
        </p:txBody>
      </p:sp>
      <p:sp>
        <p:nvSpPr>
          <p:cNvPr id="150" name="Google Shape;150;p9"/>
          <p:cNvSpPr txBox="1">
            <a:spLocks noGrp="1"/>
          </p:cNvSpPr>
          <p:nvPr>
            <p:ph type="body" idx="1"/>
          </p:nvPr>
        </p:nvSpPr>
        <p:spPr>
          <a:xfrm>
            <a:off x="838200" y="2207322"/>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What are the different theories about Earth History?</a:t>
            </a:r>
            <a:endParaRPr/>
          </a:p>
          <a:p>
            <a:pPr marL="228600" lvl="0" indent="-228600" algn="l" rtl="0">
              <a:lnSpc>
                <a:spcPct val="90000"/>
              </a:lnSpc>
              <a:spcBef>
                <a:spcPts val="1000"/>
              </a:spcBef>
              <a:spcAft>
                <a:spcPts val="0"/>
              </a:spcAft>
              <a:buClr>
                <a:schemeClr val="dk1"/>
              </a:buClr>
              <a:buSzPts val="3200"/>
              <a:buChar char="•"/>
            </a:pPr>
            <a:r>
              <a:rPr lang="en-US" sz="3200"/>
              <a:t>What is the evidence?</a:t>
            </a:r>
            <a:endParaRPr/>
          </a:p>
          <a:p>
            <a:pPr marL="228600" lvl="0" indent="-228600" algn="l" rtl="0">
              <a:lnSpc>
                <a:spcPct val="90000"/>
              </a:lnSpc>
              <a:spcBef>
                <a:spcPts val="1000"/>
              </a:spcBef>
              <a:spcAft>
                <a:spcPts val="0"/>
              </a:spcAft>
              <a:buClr>
                <a:schemeClr val="dk1"/>
              </a:buClr>
              <a:buSzPts val="3200"/>
              <a:buChar char="•"/>
            </a:pPr>
            <a:r>
              <a:rPr lang="en-US" sz="3200"/>
              <a:t>What do we use it for?</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5 Mins.</a:t>
            </a:r>
            <a:endParaRPr/>
          </a:p>
        </p:txBody>
      </p:sp>
      <p:pic>
        <p:nvPicPr>
          <p:cNvPr id="151" name="Google Shape;151;p9" descr="Page 29 | Macro orange Vectors &amp; Illustrations for Free Download | Freepik"/>
          <p:cNvPicPr preferRelativeResize="0"/>
          <p:nvPr/>
        </p:nvPicPr>
        <p:blipFill rotWithShape="1">
          <a:blip r:embed="rId3">
            <a:alphaModFix/>
          </a:blip>
          <a:srcRect/>
          <a:stretch/>
        </p:blipFill>
        <p:spPr>
          <a:xfrm>
            <a:off x="10182837" y="4813719"/>
            <a:ext cx="2009163" cy="20091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2767</Words>
  <Application>Microsoft Office PowerPoint</Application>
  <PresentationFormat>Widescreen</PresentationFormat>
  <Paragraphs>280</Paragraphs>
  <Slides>59</Slides>
  <Notes>59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Times New Roman</vt:lpstr>
      <vt:lpstr>Lato</vt:lpstr>
      <vt:lpstr>Calibri</vt:lpstr>
      <vt:lpstr>Inter</vt:lpstr>
      <vt:lpstr>Open Sans</vt:lpstr>
      <vt:lpstr>Office Theme</vt:lpstr>
      <vt:lpstr>Plate Tectonics</vt:lpstr>
      <vt:lpstr>Elizabeth M. Dowding</vt:lpstr>
      <vt:lpstr>Contents </vt:lpstr>
      <vt:lpstr>Introduction to learning outcomes</vt:lpstr>
      <vt:lpstr>Schedule</vt:lpstr>
      <vt:lpstr>Technical  Requirements</vt:lpstr>
      <vt:lpstr>Assignment</vt:lpstr>
      <vt:lpstr>Plate Tectonics</vt:lpstr>
      <vt:lpstr>Section 2: History of the theory</vt:lpstr>
      <vt:lpstr>Different theories about Earth History? </vt:lpstr>
      <vt:lpstr>PowerPoint Presentation</vt:lpstr>
      <vt:lpstr>Alfred Wegener (1880-1930)</vt:lpstr>
      <vt:lpstr>Why?</vt:lpstr>
      <vt:lpstr>Other explanations?</vt:lpstr>
      <vt:lpstr>Other explanations?</vt:lpstr>
      <vt:lpstr>Continental Drift: What does it offer?</vt:lpstr>
      <vt:lpstr>PowerPoint Presentation</vt:lpstr>
      <vt:lpstr>PowerPoint Presentation</vt:lpstr>
      <vt:lpstr>CDT: What does it NOT offer?</vt:lpstr>
      <vt:lpstr>Mechanism! </vt:lpstr>
      <vt:lpstr>PowerPoint Presentation</vt:lpstr>
      <vt:lpstr>PowerPoint Presentation</vt:lpstr>
      <vt:lpstr>Sea Floor Spreading : Harry Hess,  1960</vt:lpstr>
      <vt:lpstr>PowerPoint Presentation</vt:lpstr>
      <vt:lpstr>North East Atlantic Ocean Evolution </vt:lpstr>
      <vt:lpstr>Ocean-plate age </vt:lpstr>
      <vt:lpstr>PowerPoint Presentation</vt:lpstr>
      <vt:lpstr>The Wilson Cycle</vt:lpstr>
      <vt:lpstr>PowerPoint Presentation</vt:lpstr>
      <vt:lpstr>What is the Difference?</vt:lpstr>
      <vt:lpstr>What is the Difference?</vt:lpstr>
      <vt:lpstr>What is the Evidence?</vt:lpstr>
      <vt:lpstr>Wilson Cycle: Ocean floor age</vt:lpstr>
      <vt:lpstr>Seismic mantle tomography maps </vt:lpstr>
      <vt:lpstr>PowerPoint Presentation</vt:lpstr>
      <vt:lpstr>PowerPoint Presentation</vt:lpstr>
      <vt:lpstr>PowerPoint Presentation</vt:lpstr>
      <vt:lpstr>Plates move above a hotspot</vt:lpstr>
      <vt:lpstr>What if it's older than 220Ma?</vt:lpstr>
      <vt:lpstr>Geomagnetism and Palaeomagnetism</vt:lpstr>
      <vt:lpstr>PowerPoint Presentation</vt:lpstr>
      <vt:lpstr>PowerPoint Presentation</vt:lpstr>
      <vt:lpstr>PowerPoint Presentation</vt:lpstr>
      <vt:lpstr>PowerPoint Presentation</vt:lpstr>
      <vt:lpstr>The Geodynamo  Hypothesis</vt:lpstr>
      <vt:lpstr>In GAD we trust</vt:lpstr>
      <vt:lpstr>PowerPoint Presentation</vt:lpstr>
      <vt:lpstr>PowerPoint Presentation</vt:lpstr>
      <vt:lpstr>PowerPoint Presentation</vt:lpstr>
      <vt:lpstr>Palaeomagnetic stripes</vt:lpstr>
      <vt:lpstr>Where does the data come from?</vt:lpstr>
      <vt:lpstr>PowerPoint Presentation</vt:lpstr>
      <vt:lpstr>PowerPoint Presentation</vt:lpstr>
      <vt:lpstr> Concepts to cover next week</vt:lpstr>
      <vt:lpstr>PowerPoint Presentation</vt:lpstr>
      <vt:lpstr>PowerPoint Presentation</vt:lpstr>
      <vt:lpstr>Extension Questions</vt:lpstr>
      <vt:lpstr>Let’s Download the program.</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Dowding, Elizabeth</dc:creator>
  <cp:lastModifiedBy>Elizabeth Dowding</cp:lastModifiedBy>
  <cp:revision>2</cp:revision>
  <dcterms:created xsi:type="dcterms:W3CDTF">2024-05-06T08:29:00Z</dcterms:created>
  <dcterms:modified xsi:type="dcterms:W3CDTF">2025-05-07T07:52:38Z</dcterms:modified>
</cp:coreProperties>
</file>